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6" r:id="rId2"/>
    <p:sldId id="257" r:id="rId3"/>
    <p:sldId id="258" r:id="rId4"/>
    <p:sldId id="259" r:id="rId5"/>
  </p:sldIdLst>
  <p:sldSz cx="43891200" cy="32918400"/>
  <p:notesSz cx="6858000" cy="9144000"/>
  <p:defaultTextStyle>
    <a:defPPr>
      <a:defRPr lang="en-US"/>
    </a:defPPr>
    <a:lvl1pPr marL="0" algn="l" defTabSz="2193509" rtl="0" eaLnBrk="1" latinLnBrk="0" hangingPunct="1">
      <a:defRPr sz="8600" kern="1200">
        <a:solidFill>
          <a:schemeClr val="tx1"/>
        </a:solidFill>
        <a:latin typeface="+mn-lt"/>
        <a:ea typeface="+mn-ea"/>
        <a:cs typeface="+mn-cs"/>
      </a:defRPr>
    </a:lvl1pPr>
    <a:lvl2pPr marL="2193509" algn="l" defTabSz="2193509" rtl="0" eaLnBrk="1" latinLnBrk="0" hangingPunct="1">
      <a:defRPr sz="8600" kern="1200">
        <a:solidFill>
          <a:schemeClr val="tx1"/>
        </a:solidFill>
        <a:latin typeface="+mn-lt"/>
        <a:ea typeface="+mn-ea"/>
        <a:cs typeface="+mn-cs"/>
      </a:defRPr>
    </a:lvl2pPr>
    <a:lvl3pPr marL="4387018" algn="l" defTabSz="2193509" rtl="0" eaLnBrk="1" latinLnBrk="0" hangingPunct="1">
      <a:defRPr sz="8600" kern="1200">
        <a:solidFill>
          <a:schemeClr val="tx1"/>
        </a:solidFill>
        <a:latin typeface="+mn-lt"/>
        <a:ea typeface="+mn-ea"/>
        <a:cs typeface="+mn-cs"/>
      </a:defRPr>
    </a:lvl3pPr>
    <a:lvl4pPr marL="6580526" algn="l" defTabSz="2193509" rtl="0" eaLnBrk="1" latinLnBrk="0" hangingPunct="1">
      <a:defRPr sz="8600" kern="1200">
        <a:solidFill>
          <a:schemeClr val="tx1"/>
        </a:solidFill>
        <a:latin typeface="+mn-lt"/>
        <a:ea typeface="+mn-ea"/>
        <a:cs typeface="+mn-cs"/>
      </a:defRPr>
    </a:lvl4pPr>
    <a:lvl5pPr marL="8774026" algn="l" defTabSz="2193509" rtl="0" eaLnBrk="1" latinLnBrk="0" hangingPunct="1">
      <a:defRPr sz="8600" kern="1200">
        <a:solidFill>
          <a:schemeClr val="tx1"/>
        </a:solidFill>
        <a:latin typeface="+mn-lt"/>
        <a:ea typeface="+mn-ea"/>
        <a:cs typeface="+mn-cs"/>
      </a:defRPr>
    </a:lvl5pPr>
    <a:lvl6pPr marL="10967530" algn="l" defTabSz="2193509" rtl="0" eaLnBrk="1" latinLnBrk="0" hangingPunct="1">
      <a:defRPr sz="8600" kern="1200">
        <a:solidFill>
          <a:schemeClr val="tx1"/>
        </a:solidFill>
        <a:latin typeface="+mn-lt"/>
        <a:ea typeface="+mn-ea"/>
        <a:cs typeface="+mn-cs"/>
      </a:defRPr>
    </a:lvl6pPr>
    <a:lvl7pPr marL="13161038" algn="l" defTabSz="2193509" rtl="0" eaLnBrk="1" latinLnBrk="0" hangingPunct="1">
      <a:defRPr sz="8600" kern="1200">
        <a:solidFill>
          <a:schemeClr val="tx1"/>
        </a:solidFill>
        <a:latin typeface="+mn-lt"/>
        <a:ea typeface="+mn-ea"/>
        <a:cs typeface="+mn-cs"/>
      </a:defRPr>
    </a:lvl7pPr>
    <a:lvl8pPr marL="15354547" algn="l" defTabSz="2193509" rtl="0" eaLnBrk="1" latinLnBrk="0" hangingPunct="1">
      <a:defRPr sz="8600" kern="1200">
        <a:solidFill>
          <a:schemeClr val="tx1"/>
        </a:solidFill>
        <a:latin typeface="+mn-lt"/>
        <a:ea typeface="+mn-ea"/>
        <a:cs typeface="+mn-cs"/>
      </a:defRPr>
    </a:lvl8pPr>
    <a:lvl9pPr marL="17548056" algn="l" defTabSz="2193509"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60" autoAdjust="0"/>
  </p:normalViewPr>
  <p:slideViewPr>
    <p:cSldViewPr snapToGrid="0" snapToObjects="1">
      <p:cViewPr>
        <p:scale>
          <a:sx n="33" d="100"/>
          <a:sy n="33" d="100"/>
        </p:scale>
        <p:origin x="120" y="2832"/>
      </p:cViewPr>
      <p:guideLst>
        <p:guide orient="horz" pos="10373"/>
        <p:guide pos="1359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notesMaster" Target="notesMasters/notesMaster1.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5373D5-638A-4BA9-A8BF-BF5CF7A1CB82}" type="datetimeFigureOut">
              <a:rPr lang="en-US" smtClean="0"/>
              <a:t>5/22/15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BF331-F5E5-4461-8C06-1C15372F4254}" type="slidenum">
              <a:rPr lang="en-US" smtClean="0"/>
              <a:t>‹#›</a:t>
            </a:fld>
            <a:endParaRPr lang="en-US"/>
          </a:p>
        </p:txBody>
      </p:sp>
    </p:spTree>
    <p:extLst>
      <p:ext uri="{BB962C8B-B14F-4D97-AF65-F5344CB8AC3E}">
        <p14:creationId xmlns:p14="http://schemas.microsoft.com/office/powerpoint/2010/main" val="4163261334"/>
      </p:ext>
    </p:extLst>
  </p:cSld>
  <p:clrMap bg1="lt1" tx1="dk1" bg2="lt2" tx2="dk2" accent1="accent1" accent2="accent2" accent3="accent3" accent4="accent4" accent5="accent5" accent6="accent6" hlink="hlink" folHlink="folHlink"/>
  <p:notesStyle>
    <a:lvl1pPr marL="0" algn="l" defTabSz="913968" rtl="0" eaLnBrk="1" latinLnBrk="0" hangingPunct="1">
      <a:defRPr sz="1000" kern="1200">
        <a:solidFill>
          <a:schemeClr val="tx1"/>
        </a:solidFill>
        <a:latin typeface="+mn-lt"/>
        <a:ea typeface="+mn-ea"/>
        <a:cs typeface="+mn-cs"/>
      </a:defRPr>
    </a:lvl1pPr>
    <a:lvl2pPr marL="456984" algn="l" defTabSz="913968" rtl="0" eaLnBrk="1" latinLnBrk="0" hangingPunct="1">
      <a:defRPr sz="1000" kern="1200">
        <a:solidFill>
          <a:schemeClr val="tx1"/>
        </a:solidFill>
        <a:latin typeface="+mn-lt"/>
        <a:ea typeface="+mn-ea"/>
        <a:cs typeface="+mn-cs"/>
      </a:defRPr>
    </a:lvl2pPr>
    <a:lvl3pPr marL="913968" algn="l" defTabSz="913968" rtl="0" eaLnBrk="1" latinLnBrk="0" hangingPunct="1">
      <a:defRPr sz="1000" kern="1200">
        <a:solidFill>
          <a:schemeClr val="tx1"/>
        </a:solidFill>
        <a:latin typeface="+mn-lt"/>
        <a:ea typeface="+mn-ea"/>
        <a:cs typeface="+mn-cs"/>
      </a:defRPr>
    </a:lvl3pPr>
    <a:lvl4pPr marL="1370938" algn="l" defTabSz="913968" rtl="0" eaLnBrk="1" latinLnBrk="0" hangingPunct="1">
      <a:defRPr sz="1000" kern="1200">
        <a:solidFill>
          <a:schemeClr val="tx1"/>
        </a:solidFill>
        <a:latin typeface="+mn-lt"/>
        <a:ea typeface="+mn-ea"/>
        <a:cs typeface="+mn-cs"/>
      </a:defRPr>
    </a:lvl4pPr>
    <a:lvl5pPr marL="1827922" algn="l" defTabSz="913968" rtl="0" eaLnBrk="1" latinLnBrk="0" hangingPunct="1">
      <a:defRPr sz="1000" kern="1200">
        <a:solidFill>
          <a:schemeClr val="tx1"/>
        </a:solidFill>
        <a:latin typeface="+mn-lt"/>
        <a:ea typeface="+mn-ea"/>
        <a:cs typeface="+mn-cs"/>
      </a:defRPr>
    </a:lvl5pPr>
    <a:lvl6pPr marL="2284906" algn="l" defTabSz="913968" rtl="0" eaLnBrk="1" latinLnBrk="0" hangingPunct="1">
      <a:defRPr sz="1000" kern="1200">
        <a:solidFill>
          <a:schemeClr val="tx1"/>
        </a:solidFill>
        <a:latin typeface="+mn-lt"/>
        <a:ea typeface="+mn-ea"/>
        <a:cs typeface="+mn-cs"/>
      </a:defRPr>
    </a:lvl6pPr>
    <a:lvl7pPr marL="2741890" algn="l" defTabSz="913968" rtl="0" eaLnBrk="1" latinLnBrk="0" hangingPunct="1">
      <a:defRPr sz="1000" kern="1200">
        <a:solidFill>
          <a:schemeClr val="tx1"/>
        </a:solidFill>
        <a:latin typeface="+mn-lt"/>
        <a:ea typeface="+mn-ea"/>
        <a:cs typeface="+mn-cs"/>
      </a:defRPr>
    </a:lvl7pPr>
    <a:lvl8pPr marL="3198859" algn="l" defTabSz="913968" rtl="0" eaLnBrk="1" latinLnBrk="0" hangingPunct="1">
      <a:defRPr sz="1000" kern="1200">
        <a:solidFill>
          <a:schemeClr val="tx1"/>
        </a:solidFill>
        <a:latin typeface="+mn-lt"/>
        <a:ea typeface="+mn-ea"/>
        <a:cs typeface="+mn-cs"/>
      </a:defRPr>
    </a:lvl8pPr>
    <a:lvl9pPr marL="3655843" algn="l" defTabSz="913968"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000" dirty="0" smtClean="0"/>
              <a:t>OLD </a:t>
            </a:r>
            <a:r>
              <a:rPr lang="en-US" sz="1000" smtClean="0"/>
              <a:t>SOLUTION:</a:t>
            </a:r>
          </a:p>
          <a:p>
            <a:pPr algn="just"/>
            <a:r>
              <a:rPr lang="en-US" sz="1000" smtClean="0"/>
              <a:t>When </a:t>
            </a:r>
            <a:r>
              <a:rPr lang="en-US" sz="1000" dirty="0" smtClean="0"/>
              <a:t>it comes to implementing a digital dashboard on a Formula SAE racecar there are three major concerns. The first two concerns are solved by choosing a microprocessor, which was one of the first items we decided on. The microprocessor that drives the digital dashboard must support multiple communications protocols, in this case CAN and serial, and must be fast enough to handle receiving messages on a CAN bus. The 32bit 84MHz ATSAM3X microprocessor, the same microprocessor the </a:t>
            </a:r>
            <a:r>
              <a:rPr lang="en-US" sz="1000" dirty="0" err="1" smtClean="0"/>
              <a:t>Arduino</a:t>
            </a:r>
            <a:r>
              <a:rPr lang="en-US" sz="1000" dirty="0" smtClean="0"/>
              <a:t> Due uses, fit the bill perfectly with out of the box CAN capability.  In addition to the microprocessors fast speeds and CAN capability, the design team could use an </a:t>
            </a:r>
            <a:r>
              <a:rPr lang="en-US" sz="1000" dirty="0" err="1" smtClean="0"/>
              <a:t>Arduino</a:t>
            </a:r>
            <a:r>
              <a:rPr lang="en-US" sz="1000" dirty="0" smtClean="0"/>
              <a:t> Due as an early prototyping platform while simultaneously designing a custom circuit board to house the ATSAM3X. Another large decision was the screen used since needed to have a high resolution while having a compact size. The high resolution is necessary to draw gauges, icons and bars all on the screen at once while the compact size is required by the layout of the vehicles frame.</a:t>
            </a:r>
            <a:endParaRPr lang="en-US" sz="1000" dirty="0"/>
          </a:p>
        </p:txBody>
      </p:sp>
      <p:sp>
        <p:nvSpPr>
          <p:cNvPr id="4" name="Slide Number Placeholder 3"/>
          <p:cNvSpPr>
            <a:spLocks noGrp="1"/>
          </p:cNvSpPr>
          <p:nvPr>
            <p:ph type="sldNum" sz="quarter" idx="10"/>
          </p:nvPr>
        </p:nvSpPr>
        <p:spPr/>
        <p:txBody>
          <a:bodyPr/>
          <a:lstStyle/>
          <a:p>
            <a:fld id="{67BBF331-F5E5-4461-8C06-1C15372F4254}" type="slidenum">
              <a:rPr lang="en-US" smtClean="0"/>
              <a:t>1</a:t>
            </a:fld>
            <a:endParaRPr lang="en-US"/>
          </a:p>
        </p:txBody>
      </p:sp>
    </p:spTree>
    <p:extLst>
      <p:ext uri="{BB962C8B-B14F-4D97-AF65-F5344CB8AC3E}">
        <p14:creationId xmlns:p14="http://schemas.microsoft.com/office/powerpoint/2010/main" val="7979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3509" indent="0" algn="ctr">
              <a:buNone/>
              <a:defRPr>
                <a:solidFill>
                  <a:schemeClr val="tx1">
                    <a:tint val="75000"/>
                  </a:schemeClr>
                </a:solidFill>
              </a:defRPr>
            </a:lvl2pPr>
            <a:lvl3pPr marL="4387018" indent="0" algn="ctr">
              <a:buNone/>
              <a:defRPr>
                <a:solidFill>
                  <a:schemeClr val="tx1">
                    <a:tint val="75000"/>
                  </a:schemeClr>
                </a:solidFill>
              </a:defRPr>
            </a:lvl3pPr>
            <a:lvl4pPr marL="6580526" indent="0" algn="ctr">
              <a:buNone/>
              <a:defRPr>
                <a:solidFill>
                  <a:schemeClr val="tx1">
                    <a:tint val="75000"/>
                  </a:schemeClr>
                </a:solidFill>
              </a:defRPr>
            </a:lvl4pPr>
            <a:lvl5pPr marL="8774026" indent="0" algn="ctr">
              <a:buNone/>
              <a:defRPr>
                <a:solidFill>
                  <a:schemeClr val="tx1">
                    <a:tint val="75000"/>
                  </a:schemeClr>
                </a:solidFill>
              </a:defRPr>
            </a:lvl5pPr>
            <a:lvl6pPr marL="10967530" indent="0" algn="ctr">
              <a:buNone/>
              <a:defRPr>
                <a:solidFill>
                  <a:schemeClr val="tx1">
                    <a:tint val="75000"/>
                  </a:schemeClr>
                </a:solidFill>
              </a:defRPr>
            </a:lvl6pPr>
            <a:lvl7pPr marL="13161038" indent="0" algn="ctr">
              <a:buNone/>
              <a:defRPr>
                <a:solidFill>
                  <a:schemeClr val="tx1">
                    <a:tint val="75000"/>
                  </a:schemeClr>
                </a:solidFill>
              </a:defRPr>
            </a:lvl7pPr>
            <a:lvl8pPr marL="15354547" indent="0" algn="ctr">
              <a:buNone/>
              <a:defRPr>
                <a:solidFill>
                  <a:schemeClr val="tx1">
                    <a:tint val="75000"/>
                  </a:schemeClr>
                </a:solidFill>
              </a:defRPr>
            </a:lvl8pPr>
            <a:lvl9pPr marL="1754805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7719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2470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74"/>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74"/>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3182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71158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9"/>
            <a:ext cx="37307520" cy="7200898"/>
          </a:xfrm>
        </p:spPr>
        <p:txBody>
          <a:bodyPr anchor="b"/>
          <a:lstStyle>
            <a:lvl1pPr marL="0" indent="0">
              <a:buNone/>
              <a:defRPr sz="9600">
                <a:solidFill>
                  <a:schemeClr val="tx1">
                    <a:tint val="75000"/>
                  </a:schemeClr>
                </a:solidFill>
              </a:defRPr>
            </a:lvl1pPr>
            <a:lvl2pPr marL="2193509" indent="0">
              <a:buNone/>
              <a:defRPr sz="8600">
                <a:solidFill>
                  <a:schemeClr val="tx1">
                    <a:tint val="75000"/>
                  </a:schemeClr>
                </a:solidFill>
              </a:defRPr>
            </a:lvl2pPr>
            <a:lvl3pPr marL="4387018" indent="0">
              <a:buNone/>
              <a:defRPr sz="7700">
                <a:solidFill>
                  <a:schemeClr val="tx1">
                    <a:tint val="75000"/>
                  </a:schemeClr>
                </a:solidFill>
              </a:defRPr>
            </a:lvl3pPr>
            <a:lvl4pPr marL="6580526" indent="0">
              <a:buNone/>
              <a:defRPr sz="6700">
                <a:solidFill>
                  <a:schemeClr val="tx1">
                    <a:tint val="75000"/>
                  </a:schemeClr>
                </a:solidFill>
              </a:defRPr>
            </a:lvl4pPr>
            <a:lvl5pPr marL="8774026" indent="0">
              <a:buNone/>
              <a:defRPr sz="6700">
                <a:solidFill>
                  <a:schemeClr val="tx1">
                    <a:tint val="75000"/>
                  </a:schemeClr>
                </a:solidFill>
              </a:defRPr>
            </a:lvl5pPr>
            <a:lvl6pPr marL="10967530" indent="0">
              <a:buNone/>
              <a:defRPr sz="6700">
                <a:solidFill>
                  <a:schemeClr val="tx1">
                    <a:tint val="75000"/>
                  </a:schemeClr>
                </a:solidFill>
              </a:defRPr>
            </a:lvl6pPr>
            <a:lvl7pPr marL="13161038" indent="0">
              <a:buNone/>
              <a:defRPr sz="6700">
                <a:solidFill>
                  <a:schemeClr val="tx1">
                    <a:tint val="75000"/>
                  </a:schemeClr>
                </a:solidFill>
              </a:defRPr>
            </a:lvl7pPr>
            <a:lvl8pPr marL="15354547" indent="0">
              <a:buNone/>
              <a:defRPr sz="6700">
                <a:solidFill>
                  <a:schemeClr val="tx1">
                    <a:tint val="75000"/>
                  </a:schemeClr>
                </a:solidFill>
              </a:defRPr>
            </a:lvl8pPr>
            <a:lvl9pPr marL="17548056"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57598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7"/>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7"/>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52421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3509" indent="0">
              <a:buNone/>
              <a:defRPr sz="9600" b="1"/>
            </a:lvl2pPr>
            <a:lvl3pPr marL="4387018" indent="0">
              <a:buNone/>
              <a:defRPr sz="8600" b="1"/>
            </a:lvl3pPr>
            <a:lvl4pPr marL="6580526" indent="0">
              <a:buNone/>
              <a:defRPr sz="7700" b="1"/>
            </a:lvl4pPr>
            <a:lvl5pPr marL="8774026" indent="0">
              <a:buNone/>
              <a:defRPr sz="7700" b="1"/>
            </a:lvl5pPr>
            <a:lvl6pPr marL="10967530" indent="0">
              <a:buNone/>
              <a:defRPr sz="7700" b="1"/>
            </a:lvl6pPr>
            <a:lvl7pPr marL="13161038" indent="0">
              <a:buNone/>
              <a:defRPr sz="7700" b="1"/>
            </a:lvl7pPr>
            <a:lvl8pPr marL="15354547" indent="0">
              <a:buNone/>
              <a:defRPr sz="7700" b="1"/>
            </a:lvl8pPr>
            <a:lvl9pPr marL="17548056"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3509" indent="0">
              <a:buNone/>
              <a:defRPr sz="9600" b="1"/>
            </a:lvl2pPr>
            <a:lvl3pPr marL="4387018" indent="0">
              <a:buNone/>
              <a:defRPr sz="8600" b="1"/>
            </a:lvl3pPr>
            <a:lvl4pPr marL="6580526" indent="0">
              <a:buNone/>
              <a:defRPr sz="7700" b="1"/>
            </a:lvl4pPr>
            <a:lvl5pPr marL="8774026" indent="0">
              <a:buNone/>
              <a:defRPr sz="7700" b="1"/>
            </a:lvl5pPr>
            <a:lvl6pPr marL="10967530" indent="0">
              <a:buNone/>
              <a:defRPr sz="7700" b="1"/>
            </a:lvl6pPr>
            <a:lvl7pPr marL="13161038" indent="0">
              <a:buNone/>
              <a:defRPr sz="7700" b="1"/>
            </a:lvl7pPr>
            <a:lvl8pPr marL="15354547" indent="0">
              <a:buNone/>
              <a:defRPr sz="7700" b="1"/>
            </a:lvl8pPr>
            <a:lvl9pPr marL="17548056"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8BA7B0-7206-DA40-B952-23CF351FFF63}" type="datetimeFigureOut">
              <a:rPr lang="en-US" smtClean="0"/>
              <a:t>5/22/15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053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8BA7B0-7206-DA40-B952-23CF351FFF63}" type="datetimeFigureOut">
              <a:rPr lang="en-US" smtClean="0"/>
              <a:t>5/22/15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766590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BA7B0-7206-DA40-B952-23CF351FFF63}" type="datetimeFigureOut">
              <a:rPr lang="en-US" smtClean="0"/>
              <a:t>5/22/15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0182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7"/>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7" y="6888487"/>
            <a:ext cx="14439902" cy="22517102"/>
          </a:xfrm>
        </p:spPr>
        <p:txBody>
          <a:bodyPr/>
          <a:lstStyle>
            <a:lvl1pPr marL="0" indent="0">
              <a:buNone/>
              <a:defRPr sz="6700"/>
            </a:lvl1pPr>
            <a:lvl2pPr marL="2193509" indent="0">
              <a:buNone/>
              <a:defRPr sz="5800"/>
            </a:lvl2pPr>
            <a:lvl3pPr marL="4387018" indent="0">
              <a:buNone/>
              <a:defRPr sz="4800"/>
            </a:lvl3pPr>
            <a:lvl4pPr marL="6580526" indent="0">
              <a:buNone/>
              <a:defRPr sz="4300"/>
            </a:lvl4pPr>
            <a:lvl5pPr marL="8774026" indent="0">
              <a:buNone/>
              <a:defRPr sz="4300"/>
            </a:lvl5pPr>
            <a:lvl6pPr marL="10967530" indent="0">
              <a:buNone/>
              <a:defRPr sz="4300"/>
            </a:lvl6pPr>
            <a:lvl7pPr marL="13161038" indent="0">
              <a:buNone/>
              <a:defRPr sz="4300"/>
            </a:lvl7pPr>
            <a:lvl8pPr marL="15354547" indent="0">
              <a:buNone/>
              <a:defRPr sz="4300"/>
            </a:lvl8pPr>
            <a:lvl9pPr marL="17548056"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89062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3509" indent="0">
              <a:buNone/>
              <a:defRPr sz="13400"/>
            </a:lvl2pPr>
            <a:lvl3pPr marL="4387018" indent="0">
              <a:buNone/>
              <a:defRPr sz="11500"/>
            </a:lvl3pPr>
            <a:lvl4pPr marL="6580526" indent="0">
              <a:buNone/>
              <a:defRPr sz="9600"/>
            </a:lvl4pPr>
            <a:lvl5pPr marL="8774026" indent="0">
              <a:buNone/>
              <a:defRPr sz="9600"/>
            </a:lvl5pPr>
            <a:lvl6pPr marL="10967530" indent="0">
              <a:buNone/>
              <a:defRPr sz="9600"/>
            </a:lvl6pPr>
            <a:lvl7pPr marL="13161038" indent="0">
              <a:buNone/>
              <a:defRPr sz="9600"/>
            </a:lvl7pPr>
            <a:lvl8pPr marL="15354547" indent="0">
              <a:buNone/>
              <a:defRPr sz="9600"/>
            </a:lvl8pPr>
            <a:lvl9pPr marL="17548056"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3509" indent="0">
              <a:buNone/>
              <a:defRPr sz="5800"/>
            </a:lvl2pPr>
            <a:lvl3pPr marL="4387018" indent="0">
              <a:buNone/>
              <a:defRPr sz="4800"/>
            </a:lvl3pPr>
            <a:lvl4pPr marL="6580526" indent="0">
              <a:buNone/>
              <a:defRPr sz="4300"/>
            </a:lvl4pPr>
            <a:lvl5pPr marL="8774026" indent="0">
              <a:buNone/>
              <a:defRPr sz="4300"/>
            </a:lvl5pPr>
            <a:lvl6pPr marL="10967530" indent="0">
              <a:buNone/>
              <a:defRPr sz="4300"/>
            </a:lvl6pPr>
            <a:lvl7pPr marL="13161038" indent="0">
              <a:buNone/>
              <a:defRPr sz="4300"/>
            </a:lvl7pPr>
            <a:lvl8pPr marL="15354547" indent="0">
              <a:buNone/>
              <a:defRPr sz="4300"/>
            </a:lvl8pPr>
            <a:lvl9pPr marL="17548056"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624628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696" tIns="219355" rIns="438696" bIns="21935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7"/>
            <a:ext cx="39502080" cy="21724622"/>
          </a:xfrm>
          <a:prstGeom prst="rect">
            <a:avLst/>
          </a:prstGeom>
        </p:spPr>
        <p:txBody>
          <a:bodyPr vert="horz" lIns="438696" tIns="219355" rIns="438696" bIns="21935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696" tIns="219355" rIns="438696" bIns="219355" rtlCol="0" anchor="ctr"/>
          <a:lstStyle>
            <a:lvl1pPr algn="l">
              <a:defRPr sz="5800">
                <a:solidFill>
                  <a:schemeClr val="tx1">
                    <a:tint val="75000"/>
                  </a:schemeClr>
                </a:solidFill>
              </a:defRPr>
            </a:lvl1pPr>
          </a:lstStyle>
          <a:p>
            <a:fld id="{6E8BA7B0-7206-DA40-B952-23CF351FFF63}" type="datetimeFigureOut">
              <a:rPr lang="en-US" smtClean="0"/>
              <a:t>5/22/15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696" tIns="219355" rIns="438696" bIns="219355"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696" tIns="219355" rIns="438696" bIns="219355" rtlCol="0" anchor="ctr"/>
          <a:lstStyle>
            <a:lvl1pPr algn="r">
              <a:defRPr sz="5800">
                <a:solidFill>
                  <a:schemeClr val="tx1">
                    <a:tint val="75000"/>
                  </a:schemeClr>
                </a:solidFill>
              </a:defRPr>
            </a:lvl1pPr>
          </a:lstStyle>
          <a:p>
            <a:fld id="{A8EFB878-8617-4947-A748-8FB4EB99EDF5}" type="slidenum">
              <a:rPr lang="en-US" smtClean="0"/>
              <a:t>‹#›</a:t>
            </a:fld>
            <a:endParaRPr lang="en-US"/>
          </a:p>
        </p:txBody>
      </p:sp>
    </p:spTree>
    <p:extLst>
      <p:ext uri="{BB962C8B-B14F-4D97-AF65-F5344CB8AC3E}">
        <p14:creationId xmlns:p14="http://schemas.microsoft.com/office/powerpoint/2010/main" val="3691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3509" rtl="0" eaLnBrk="1" latinLnBrk="0" hangingPunct="1">
        <a:spcBef>
          <a:spcPct val="0"/>
        </a:spcBef>
        <a:buNone/>
        <a:defRPr sz="21100" kern="1200">
          <a:solidFill>
            <a:schemeClr val="tx1"/>
          </a:solidFill>
          <a:latin typeface="+mj-lt"/>
          <a:ea typeface="+mj-ea"/>
          <a:cs typeface="+mj-cs"/>
        </a:defRPr>
      </a:lvl1pPr>
    </p:titleStyle>
    <p:bodyStyle>
      <a:lvl1pPr marL="1645128" indent="-1645128" algn="l" defTabSz="2193509" rtl="0" eaLnBrk="1" latinLnBrk="0" hangingPunct="1">
        <a:spcBef>
          <a:spcPct val="20000"/>
        </a:spcBef>
        <a:buFont typeface="Arial"/>
        <a:buChar char="•"/>
        <a:defRPr sz="15400" kern="1200">
          <a:solidFill>
            <a:schemeClr val="tx1"/>
          </a:solidFill>
          <a:latin typeface="+mn-lt"/>
          <a:ea typeface="+mn-ea"/>
          <a:cs typeface="+mn-cs"/>
        </a:defRPr>
      </a:lvl1pPr>
      <a:lvl2pPr marL="3564446" indent="-1370938" algn="l" defTabSz="2193509" rtl="0" eaLnBrk="1" latinLnBrk="0" hangingPunct="1">
        <a:spcBef>
          <a:spcPct val="20000"/>
        </a:spcBef>
        <a:buFont typeface="Arial"/>
        <a:buChar char="–"/>
        <a:defRPr sz="13400" kern="1200">
          <a:solidFill>
            <a:schemeClr val="tx1"/>
          </a:solidFill>
          <a:latin typeface="+mn-lt"/>
          <a:ea typeface="+mn-ea"/>
          <a:cs typeface="+mn-cs"/>
        </a:defRPr>
      </a:lvl2pPr>
      <a:lvl3pPr marL="5483765" indent="-1096747" algn="l" defTabSz="2193509" rtl="0" eaLnBrk="1" latinLnBrk="0" hangingPunct="1">
        <a:spcBef>
          <a:spcPct val="20000"/>
        </a:spcBef>
        <a:buFont typeface="Arial"/>
        <a:buChar char="•"/>
        <a:defRPr sz="11500" kern="1200">
          <a:solidFill>
            <a:schemeClr val="tx1"/>
          </a:solidFill>
          <a:latin typeface="+mn-lt"/>
          <a:ea typeface="+mn-ea"/>
          <a:cs typeface="+mn-cs"/>
        </a:defRPr>
      </a:lvl3pPr>
      <a:lvl4pPr marL="7677274" indent="-1096747" algn="l" defTabSz="2193509" rtl="0" eaLnBrk="1" latinLnBrk="0" hangingPunct="1">
        <a:spcBef>
          <a:spcPct val="20000"/>
        </a:spcBef>
        <a:buFont typeface="Arial"/>
        <a:buChar char="–"/>
        <a:defRPr sz="9600" kern="1200">
          <a:solidFill>
            <a:schemeClr val="tx1"/>
          </a:solidFill>
          <a:latin typeface="+mn-lt"/>
          <a:ea typeface="+mn-ea"/>
          <a:cs typeface="+mn-cs"/>
        </a:defRPr>
      </a:lvl4pPr>
      <a:lvl5pPr marL="9870782" indent="-1096747" algn="l" defTabSz="2193509" rtl="0" eaLnBrk="1" latinLnBrk="0" hangingPunct="1">
        <a:spcBef>
          <a:spcPct val="20000"/>
        </a:spcBef>
        <a:buFont typeface="Arial"/>
        <a:buChar char="»"/>
        <a:defRPr sz="9600" kern="1200">
          <a:solidFill>
            <a:schemeClr val="tx1"/>
          </a:solidFill>
          <a:latin typeface="+mn-lt"/>
          <a:ea typeface="+mn-ea"/>
          <a:cs typeface="+mn-cs"/>
        </a:defRPr>
      </a:lvl5pPr>
      <a:lvl6pPr marL="12064291" indent="-1096747" algn="l" defTabSz="2193509" rtl="0" eaLnBrk="1" latinLnBrk="0" hangingPunct="1">
        <a:spcBef>
          <a:spcPct val="20000"/>
        </a:spcBef>
        <a:buFont typeface="Arial"/>
        <a:buChar char="•"/>
        <a:defRPr sz="9600" kern="1200">
          <a:solidFill>
            <a:schemeClr val="tx1"/>
          </a:solidFill>
          <a:latin typeface="+mn-lt"/>
          <a:ea typeface="+mn-ea"/>
          <a:cs typeface="+mn-cs"/>
        </a:defRPr>
      </a:lvl6pPr>
      <a:lvl7pPr marL="14257800" indent="-1096747" algn="l" defTabSz="2193509" rtl="0" eaLnBrk="1" latinLnBrk="0" hangingPunct="1">
        <a:spcBef>
          <a:spcPct val="20000"/>
        </a:spcBef>
        <a:buFont typeface="Arial"/>
        <a:buChar char="•"/>
        <a:defRPr sz="9600" kern="1200">
          <a:solidFill>
            <a:schemeClr val="tx1"/>
          </a:solidFill>
          <a:latin typeface="+mn-lt"/>
          <a:ea typeface="+mn-ea"/>
          <a:cs typeface="+mn-cs"/>
        </a:defRPr>
      </a:lvl7pPr>
      <a:lvl8pPr marL="16451299" indent="-1096747" algn="l" defTabSz="2193509" rtl="0" eaLnBrk="1" latinLnBrk="0" hangingPunct="1">
        <a:spcBef>
          <a:spcPct val="20000"/>
        </a:spcBef>
        <a:buFont typeface="Arial"/>
        <a:buChar char="•"/>
        <a:defRPr sz="9600" kern="1200">
          <a:solidFill>
            <a:schemeClr val="tx1"/>
          </a:solidFill>
          <a:latin typeface="+mn-lt"/>
          <a:ea typeface="+mn-ea"/>
          <a:cs typeface="+mn-cs"/>
        </a:defRPr>
      </a:lvl8pPr>
      <a:lvl9pPr marL="18644803" indent="-1096747" algn="l" defTabSz="2193509"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3509" rtl="0" eaLnBrk="1" latinLnBrk="0" hangingPunct="1">
        <a:defRPr sz="8600" kern="1200">
          <a:solidFill>
            <a:schemeClr val="tx1"/>
          </a:solidFill>
          <a:latin typeface="+mn-lt"/>
          <a:ea typeface="+mn-ea"/>
          <a:cs typeface="+mn-cs"/>
        </a:defRPr>
      </a:lvl1pPr>
      <a:lvl2pPr marL="2193509" algn="l" defTabSz="2193509" rtl="0" eaLnBrk="1" latinLnBrk="0" hangingPunct="1">
        <a:defRPr sz="8600" kern="1200">
          <a:solidFill>
            <a:schemeClr val="tx1"/>
          </a:solidFill>
          <a:latin typeface="+mn-lt"/>
          <a:ea typeface="+mn-ea"/>
          <a:cs typeface="+mn-cs"/>
        </a:defRPr>
      </a:lvl2pPr>
      <a:lvl3pPr marL="4387018" algn="l" defTabSz="2193509" rtl="0" eaLnBrk="1" latinLnBrk="0" hangingPunct="1">
        <a:defRPr sz="8600" kern="1200">
          <a:solidFill>
            <a:schemeClr val="tx1"/>
          </a:solidFill>
          <a:latin typeface="+mn-lt"/>
          <a:ea typeface="+mn-ea"/>
          <a:cs typeface="+mn-cs"/>
        </a:defRPr>
      </a:lvl3pPr>
      <a:lvl4pPr marL="6580526" algn="l" defTabSz="2193509" rtl="0" eaLnBrk="1" latinLnBrk="0" hangingPunct="1">
        <a:defRPr sz="8600" kern="1200">
          <a:solidFill>
            <a:schemeClr val="tx1"/>
          </a:solidFill>
          <a:latin typeface="+mn-lt"/>
          <a:ea typeface="+mn-ea"/>
          <a:cs typeface="+mn-cs"/>
        </a:defRPr>
      </a:lvl4pPr>
      <a:lvl5pPr marL="8774026" algn="l" defTabSz="2193509" rtl="0" eaLnBrk="1" latinLnBrk="0" hangingPunct="1">
        <a:defRPr sz="8600" kern="1200">
          <a:solidFill>
            <a:schemeClr val="tx1"/>
          </a:solidFill>
          <a:latin typeface="+mn-lt"/>
          <a:ea typeface="+mn-ea"/>
          <a:cs typeface="+mn-cs"/>
        </a:defRPr>
      </a:lvl5pPr>
      <a:lvl6pPr marL="10967530" algn="l" defTabSz="2193509" rtl="0" eaLnBrk="1" latinLnBrk="0" hangingPunct="1">
        <a:defRPr sz="8600" kern="1200">
          <a:solidFill>
            <a:schemeClr val="tx1"/>
          </a:solidFill>
          <a:latin typeface="+mn-lt"/>
          <a:ea typeface="+mn-ea"/>
          <a:cs typeface="+mn-cs"/>
        </a:defRPr>
      </a:lvl6pPr>
      <a:lvl7pPr marL="13161038" algn="l" defTabSz="2193509" rtl="0" eaLnBrk="1" latinLnBrk="0" hangingPunct="1">
        <a:defRPr sz="8600" kern="1200">
          <a:solidFill>
            <a:schemeClr val="tx1"/>
          </a:solidFill>
          <a:latin typeface="+mn-lt"/>
          <a:ea typeface="+mn-ea"/>
          <a:cs typeface="+mn-cs"/>
        </a:defRPr>
      </a:lvl7pPr>
      <a:lvl8pPr marL="15354547" algn="l" defTabSz="2193509" rtl="0" eaLnBrk="1" latinLnBrk="0" hangingPunct="1">
        <a:defRPr sz="8600" kern="1200">
          <a:solidFill>
            <a:schemeClr val="tx1"/>
          </a:solidFill>
          <a:latin typeface="+mn-lt"/>
          <a:ea typeface="+mn-ea"/>
          <a:cs typeface="+mn-cs"/>
        </a:defRPr>
      </a:lvl8pPr>
      <a:lvl9pPr marL="17548056" algn="l" defTabSz="2193509"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jpg"/><Relationship Id="rId12" Type="http://schemas.openxmlformats.org/officeDocument/2006/relationships/image" Target="../media/image10.tiff"/><Relationship Id="rId13" Type="http://schemas.openxmlformats.org/officeDocument/2006/relationships/image" Target="../media/image11.png"/><Relationship Id="rId14"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tiff"/><Relationship Id="rId9" Type="http://schemas.openxmlformats.org/officeDocument/2006/relationships/image" Target="../media/image7.png"/><Relationship Id="rId10" Type="http://schemas.openxmlformats.org/officeDocument/2006/relationships/image" Target="../media/image8.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tif"/><Relationship Id="rId3" Type="http://schemas.openxmlformats.org/officeDocument/2006/relationships/image" Target="../media/image14.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30799" y="2"/>
            <a:ext cx="34071038" cy="43688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lnSpc>
                <a:spcPct val="50000"/>
              </a:lnSpc>
            </a:pPr>
            <a:r>
              <a:rPr lang="en-US" dirty="0">
                <a:latin typeface="BlairMdITC TT-Medium"/>
                <a:cs typeface="BlairMdITC TT-Medium"/>
              </a:rPr>
              <a:t>Digital Dash for SAE Electric Race </a:t>
            </a:r>
            <a:r>
              <a:rPr lang="en-US" dirty="0" smtClean="0">
                <a:latin typeface="BlairMdITC TT-Medium"/>
                <a:cs typeface="BlairMdITC TT-Medium"/>
              </a:rPr>
              <a:t>Car</a:t>
            </a:r>
          </a:p>
          <a:p>
            <a:pPr algn="ctr">
              <a:lnSpc>
                <a:spcPct val="50000"/>
              </a:lnSpc>
            </a:pPr>
            <a:endParaRPr lang="en-US" dirty="0" smtClean="0">
              <a:latin typeface="BlairMdITC TT-Medium"/>
              <a:cs typeface="BlairMdITC TT-Medium"/>
            </a:endParaRPr>
          </a:p>
          <a:p>
            <a:pPr algn="ctr"/>
            <a:r>
              <a:rPr lang="en-US" sz="2400" dirty="0" smtClean="0">
                <a:latin typeface="BlairMdITC TT-Medium"/>
                <a:cs typeface="BlairMdITC TT-Medium"/>
              </a:rPr>
              <a:t>Capstone </a:t>
            </a:r>
            <a:r>
              <a:rPr lang="en-US" sz="2400" dirty="0">
                <a:latin typeface="BlairMdITC TT-Medium"/>
                <a:cs typeface="BlairMdITC TT-Medium"/>
              </a:rPr>
              <a:t>Team: Noah Erickson, Chad </a:t>
            </a:r>
            <a:r>
              <a:rPr lang="en-US" sz="2400" dirty="0" err="1">
                <a:latin typeface="BlairMdITC TT-Medium"/>
                <a:cs typeface="BlairMdITC TT-Medium"/>
              </a:rPr>
              <a:t>Thueson</a:t>
            </a:r>
            <a:r>
              <a:rPr lang="en-US" sz="2400" dirty="0">
                <a:latin typeface="BlairMdITC TT-Medium"/>
                <a:cs typeface="BlairMdITC TT-Medium"/>
              </a:rPr>
              <a:t>, </a:t>
            </a:r>
            <a:r>
              <a:rPr lang="en-US" sz="2400" dirty="0" err="1">
                <a:latin typeface="BlairMdITC TT-Medium"/>
                <a:cs typeface="BlairMdITC TT-Medium"/>
              </a:rPr>
              <a:t>Rishal</a:t>
            </a:r>
            <a:r>
              <a:rPr lang="en-US" sz="2400" dirty="0">
                <a:latin typeface="BlairMdITC TT-Medium"/>
                <a:cs typeface="BlairMdITC TT-Medium"/>
              </a:rPr>
              <a:t> </a:t>
            </a:r>
            <a:r>
              <a:rPr lang="en-US" sz="2400" dirty="0" err="1">
                <a:latin typeface="BlairMdITC TT-Medium"/>
                <a:cs typeface="BlairMdITC TT-Medium"/>
              </a:rPr>
              <a:t>Dass</a:t>
            </a:r>
            <a:r>
              <a:rPr lang="en-US" sz="2400" dirty="0">
                <a:latin typeface="BlairMdITC TT-Medium"/>
                <a:cs typeface="BlairMdITC TT-Medium"/>
              </a:rPr>
              <a:t>, Jaime Rodriguez, Sean </a:t>
            </a:r>
            <a:r>
              <a:rPr lang="en-US" sz="2400" dirty="0" err="1">
                <a:latin typeface="BlairMdITC TT-Medium"/>
                <a:cs typeface="BlairMdITC TT-Medium"/>
              </a:rPr>
              <a:t>Koppenhafer</a:t>
            </a:r>
            <a:endParaRPr lang="en-US" sz="2400" dirty="0">
              <a:latin typeface="BlairMdITC TT-Medium"/>
              <a:cs typeface="BlairMdITC TT-Medium"/>
            </a:endParaRPr>
          </a:p>
          <a:p>
            <a:pPr algn="ctr"/>
            <a:r>
              <a:rPr lang="en-US" sz="2400" dirty="0">
                <a:latin typeface="BlairMdITC TT-Medium"/>
                <a:cs typeface="BlairMdITC TT-Medium"/>
              </a:rPr>
              <a:t>Project Sponsor: Michal </a:t>
            </a:r>
            <a:r>
              <a:rPr lang="en-US" sz="2400" dirty="0" err="1">
                <a:latin typeface="BlairMdITC TT-Medium"/>
                <a:cs typeface="BlairMdITC TT-Medium"/>
              </a:rPr>
              <a:t>Podhradsky</a:t>
            </a:r>
            <a:r>
              <a:rPr lang="en-US" sz="2400" dirty="0">
                <a:latin typeface="BlairMdITC TT-Medium"/>
                <a:cs typeface="BlairMdITC TT-Medium"/>
              </a:rPr>
              <a:t> – Viking Motorsports Team</a:t>
            </a:r>
          </a:p>
          <a:p>
            <a:pPr algn="ctr"/>
            <a:r>
              <a:rPr lang="en-US" sz="2400" dirty="0">
                <a:latin typeface="BlairMdITC TT-Medium"/>
                <a:cs typeface="BlairMdITC TT-Medium"/>
              </a:rPr>
              <a:t>Capstone Advisor: Dr. </a:t>
            </a:r>
            <a:r>
              <a:rPr lang="en-US" sz="2400" dirty="0" err="1">
                <a:latin typeface="BlairMdITC TT-Medium"/>
                <a:cs typeface="BlairMdITC TT-Medium"/>
              </a:rPr>
              <a:t>Christof</a:t>
            </a:r>
            <a:r>
              <a:rPr lang="en-US" sz="2400" dirty="0">
                <a:latin typeface="BlairMdITC TT-Medium"/>
                <a:cs typeface="BlairMdITC TT-Medium"/>
              </a:rPr>
              <a:t> </a:t>
            </a:r>
            <a:r>
              <a:rPr lang="en-US" sz="2400" dirty="0" err="1">
                <a:latin typeface="BlairMdITC TT-Medium"/>
                <a:cs typeface="BlairMdITC TT-Medium"/>
              </a:rPr>
              <a:t>Teuscher</a:t>
            </a:r>
            <a:r>
              <a:rPr lang="en-US" sz="2400" dirty="0">
                <a:latin typeface="BlairMdITC TT-Medium"/>
                <a:cs typeface="BlairMdITC TT-Medium"/>
              </a:rPr>
              <a:t> – Portland State University ECE </a:t>
            </a:r>
            <a:r>
              <a:rPr lang="en-US" sz="2400" dirty="0" smtClean="0">
                <a:latin typeface="BlairMdITC TT-Medium"/>
                <a:cs typeface="BlairMdITC TT-Medium"/>
              </a:rPr>
              <a:t>Department</a:t>
            </a:r>
          </a:p>
        </p:txBody>
      </p:sp>
      <p:sp>
        <p:nvSpPr>
          <p:cNvPr id="8" name="Rounded Rectangle 7"/>
          <p:cNvSpPr/>
          <p:nvPr/>
        </p:nvSpPr>
        <p:spPr>
          <a:xfrm>
            <a:off x="486197" y="4945130"/>
            <a:ext cx="13334861" cy="833907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9" name="TextBox 8"/>
          <p:cNvSpPr txBox="1"/>
          <p:nvPr/>
        </p:nvSpPr>
        <p:spPr>
          <a:xfrm>
            <a:off x="3662227" y="4826575"/>
            <a:ext cx="7188134"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Prior Work</a:t>
            </a:r>
            <a:endParaRPr lang="en-US" dirty="0">
              <a:solidFill>
                <a:srgbClr val="FFFFFF"/>
              </a:solidFill>
              <a:latin typeface="BlairMdITC TT-Medium"/>
              <a:cs typeface="BlairMdITC TT-Medium"/>
            </a:endParaRPr>
          </a:p>
        </p:txBody>
      </p:sp>
      <p:sp>
        <p:nvSpPr>
          <p:cNvPr id="11" name="TextBox 10"/>
          <p:cNvSpPr txBox="1"/>
          <p:nvPr/>
        </p:nvSpPr>
        <p:spPr>
          <a:xfrm>
            <a:off x="1016014" y="5971627"/>
            <a:ext cx="8204203" cy="6001594"/>
          </a:xfrm>
          <a:prstGeom prst="rect">
            <a:avLst/>
          </a:prstGeom>
          <a:noFill/>
        </p:spPr>
        <p:txBody>
          <a:bodyPr wrap="square" lIns="91397" tIns="45696" rIns="91397" bIns="45696" rtlCol="0">
            <a:spAutoFit/>
          </a:bodyPr>
          <a:lstStyle/>
          <a:p>
            <a:pPr algn="just"/>
            <a:r>
              <a:rPr lang="en-US" sz="3200" dirty="0"/>
              <a:t>In the realm of racing each car is designed completely different based on several factors not limited to driver preferences, resources available and technical limitations. A few popular choices for digital dashboards currently exist. The popular </a:t>
            </a:r>
            <a:r>
              <a:rPr lang="en-US" sz="3200" dirty="0" err="1"/>
              <a:t>Haltech</a:t>
            </a:r>
            <a:r>
              <a:rPr lang="en-US" sz="3200" dirty="0"/>
              <a:t> </a:t>
            </a:r>
            <a:r>
              <a:rPr lang="en-US" sz="3200" dirty="0" err="1"/>
              <a:t>Racepak</a:t>
            </a:r>
            <a:r>
              <a:rPr lang="en-US" sz="3200" dirty="0"/>
              <a:t> is not only expensive, but requires the use of </a:t>
            </a:r>
            <a:r>
              <a:rPr lang="en-US" sz="3200" dirty="0" err="1"/>
              <a:t>Haltech’s</a:t>
            </a:r>
            <a:r>
              <a:rPr lang="en-US" sz="3200" dirty="0"/>
              <a:t> standalone ECU to source the data for the dash. Another setup would be a </a:t>
            </a:r>
            <a:r>
              <a:rPr lang="en-US" sz="3200" dirty="0" err="1"/>
              <a:t>bluetooth</a:t>
            </a:r>
            <a:r>
              <a:rPr lang="en-US" sz="3200" dirty="0"/>
              <a:t> adaptor plugged in to an OBDII port on board the car, but would’ve required the use of the OBDII protocol throughout the design of the car.</a:t>
            </a:r>
            <a:endParaRPr lang="en-US" sz="3200" dirty="0"/>
          </a:p>
        </p:txBody>
      </p:sp>
      <p:sp>
        <p:nvSpPr>
          <p:cNvPr id="13" name="Rounded Rectangle 12"/>
          <p:cNvSpPr/>
          <p:nvPr/>
        </p:nvSpPr>
        <p:spPr>
          <a:xfrm>
            <a:off x="638597" y="13767271"/>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4" name="Rounded Rectangle 13"/>
          <p:cNvSpPr/>
          <p:nvPr/>
        </p:nvSpPr>
        <p:spPr>
          <a:xfrm>
            <a:off x="478450" y="23419279"/>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5" name="Rounded Rectangle 14"/>
          <p:cNvSpPr/>
          <p:nvPr/>
        </p:nvSpPr>
        <p:spPr>
          <a:xfrm>
            <a:off x="29840851" y="14325602"/>
            <a:ext cx="13334861" cy="7696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6" name="Rounded Rectangle 15"/>
          <p:cNvSpPr/>
          <p:nvPr/>
        </p:nvSpPr>
        <p:spPr>
          <a:xfrm>
            <a:off x="14556322" y="4923663"/>
            <a:ext cx="14778557" cy="27639139"/>
          </a:xfrm>
          <a:prstGeom prst="roundRect">
            <a:avLst>
              <a:gd name="adj" fmla="val 10938"/>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7" name="Rounded Rectangle 16"/>
          <p:cNvSpPr/>
          <p:nvPr/>
        </p:nvSpPr>
        <p:spPr>
          <a:xfrm>
            <a:off x="29840851" y="4923669"/>
            <a:ext cx="13334861" cy="88436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8" name="Rounded Rectangle 17"/>
          <p:cNvSpPr/>
          <p:nvPr/>
        </p:nvSpPr>
        <p:spPr>
          <a:xfrm>
            <a:off x="29840851" y="22504402"/>
            <a:ext cx="13334861" cy="822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9" name="TextBox 18"/>
          <p:cNvSpPr txBox="1"/>
          <p:nvPr/>
        </p:nvSpPr>
        <p:spPr>
          <a:xfrm>
            <a:off x="3662227" y="13907239"/>
            <a:ext cx="6967306"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Motivation</a:t>
            </a:r>
            <a:endParaRPr lang="en-US" dirty="0">
              <a:solidFill>
                <a:srgbClr val="FFFFFF"/>
              </a:solidFill>
              <a:latin typeface="BlairMdITC TT-Medium"/>
              <a:cs typeface="BlairMdITC TT-Medium"/>
            </a:endParaRPr>
          </a:p>
        </p:txBody>
      </p:sp>
      <p:pic>
        <p:nvPicPr>
          <p:cNvPr id="20" name="Picture 19" descr="currentLED.png"/>
          <p:cNvPicPr>
            <a:picLocks noChangeAspect="1"/>
          </p:cNvPicPr>
          <p:nvPr/>
        </p:nvPicPr>
        <p:blipFill rotWithShape="1">
          <a:blip r:embed="rId3">
            <a:extLst>
              <a:ext uri="{28A0092B-C50C-407E-A947-70E740481C1C}">
                <a14:useLocalDpi xmlns:a14="http://schemas.microsoft.com/office/drawing/2010/main" val="0"/>
              </a:ext>
            </a:extLst>
          </a:blip>
          <a:srcRect l="-1" t="1" r="1020" b="2409"/>
          <a:stretch/>
        </p:blipFill>
        <p:spPr>
          <a:xfrm>
            <a:off x="1514472" y="15273771"/>
            <a:ext cx="5135213" cy="3122299"/>
          </a:xfrm>
          <a:prstGeom prst="rect">
            <a:avLst/>
          </a:prstGeom>
        </p:spPr>
      </p:pic>
      <p:sp>
        <p:nvSpPr>
          <p:cNvPr id="21" name="TextBox 20"/>
          <p:cNvSpPr txBox="1"/>
          <p:nvPr/>
        </p:nvSpPr>
        <p:spPr>
          <a:xfrm>
            <a:off x="1016001" y="24765007"/>
            <a:ext cx="12384394" cy="6986479"/>
          </a:xfrm>
          <a:prstGeom prst="rect">
            <a:avLst/>
          </a:prstGeom>
          <a:noFill/>
        </p:spPr>
        <p:txBody>
          <a:bodyPr wrap="square" lIns="91397" tIns="45696" rIns="91397" bIns="45696" rtlCol="0">
            <a:spAutoFit/>
          </a:bodyPr>
          <a:lstStyle/>
          <a:p>
            <a:pPr algn="just"/>
            <a:r>
              <a:rPr lang="en-US" sz="3200" dirty="0" smtClean="0"/>
              <a:t>Three major requirements were addressed when designing the digital dash. The first two dictate the microprocessor which must support multiple communication protocols and be fast enough to handle receiving messages on a CAN bus. The 32bit 84MHZ ATSAM3X microprocessor, the same that an </a:t>
            </a:r>
            <a:r>
              <a:rPr lang="en-US" sz="3200" dirty="0" err="1" smtClean="0"/>
              <a:t>Arduino</a:t>
            </a:r>
            <a:r>
              <a:rPr lang="en-US" sz="3200" dirty="0" smtClean="0"/>
              <a:t> Due uses, fit the bill. This also allowed the design team to use an </a:t>
            </a:r>
            <a:r>
              <a:rPr lang="en-US" sz="3200" dirty="0" err="1" smtClean="0"/>
              <a:t>Arduino</a:t>
            </a:r>
            <a:r>
              <a:rPr lang="en-US" sz="3200" dirty="0" smtClean="0"/>
              <a:t> Due to get to prototyping faster. The next large decision was the screen used because it needed a high resolution to draw gauges and display information while also having a compact size. We chose a 3.5” LCD from 4D Systems.</a:t>
            </a:r>
          </a:p>
          <a:p>
            <a:pPr algn="just"/>
            <a:endParaRPr lang="en-US" sz="3200" dirty="0"/>
          </a:p>
          <a:p>
            <a:pPr algn="just"/>
            <a:r>
              <a:rPr lang="en-US" sz="3200" dirty="0" smtClean="0"/>
              <a:t>Another large requirement for this project was that it was open source and easily </a:t>
            </a:r>
            <a:r>
              <a:rPr lang="en-US" sz="3200" dirty="0" err="1" smtClean="0"/>
              <a:t>reproducable</a:t>
            </a:r>
            <a:r>
              <a:rPr lang="en-US" sz="3200" dirty="0" smtClean="0"/>
              <a:t>. To support this we chose to host our project on </a:t>
            </a:r>
            <a:r>
              <a:rPr lang="en-US" sz="3200" dirty="0" err="1" smtClean="0"/>
              <a:t>Github</a:t>
            </a:r>
            <a:r>
              <a:rPr lang="en-US" sz="3200" dirty="0" smtClean="0"/>
              <a:t> and post a massive amount of documentation to aide other universities racing teams in the process of creating a digital dash.</a:t>
            </a:r>
            <a:endParaRPr lang="en-US" sz="3200" dirty="0"/>
          </a:p>
        </p:txBody>
      </p:sp>
      <p:sp>
        <p:nvSpPr>
          <p:cNvPr id="25" name="TextBox 24"/>
          <p:cNvSpPr txBox="1"/>
          <p:nvPr/>
        </p:nvSpPr>
        <p:spPr>
          <a:xfrm>
            <a:off x="17538735" y="4923679"/>
            <a:ext cx="9498758"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Implementation</a:t>
            </a:r>
            <a:endParaRPr lang="en-US" dirty="0">
              <a:solidFill>
                <a:srgbClr val="FFFFFF"/>
              </a:solidFill>
              <a:latin typeface="BlairMdITC TT-Medium"/>
              <a:cs typeface="BlairMdITC TT-Medium"/>
            </a:endParaRPr>
          </a:p>
        </p:txBody>
      </p:sp>
      <p:sp>
        <p:nvSpPr>
          <p:cNvPr id="26" name="TextBox 25"/>
          <p:cNvSpPr txBox="1"/>
          <p:nvPr/>
        </p:nvSpPr>
        <p:spPr>
          <a:xfrm>
            <a:off x="32363299" y="4945135"/>
            <a:ext cx="7842680" cy="1335546"/>
          </a:xfrm>
          <a:prstGeom prst="rect">
            <a:avLst/>
          </a:prstGeom>
          <a:noFill/>
        </p:spPr>
        <p:txBody>
          <a:bodyPr wrap="none" lIns="438696" tIns="219355" rIns="438696" bIns="219355" rtlCol="0">
            <a:spAutoFit/>
          </a:bodyPr>
          <a:lstStyle/>
          <a:p>
            <a:r>
              <a:rPr lang="en-US" sz="5800" dirty="0" smtClean="0">
                <a:solidFill>
                  <a:srgbClr val="FFFFFF"/>
                </a:solidFill>
                <a:latin typeface="BlairMdITC TT-Medium"/>
                <a:cs typeface="BlairMdITC TT-Medium"/>
              </a:rPr>
              <a:t>placeholder</a:t>
            </a:r>
            <a:endParaRPr lang="en-US" dirty="0">
              <a:solidFill>
                <a:srgbClr val="FFFFFF"/>
              </a:solidFill>
              <a:latin typeface="BlairMdITC TT-Medium"/>
              <a:cs typeface="BlairMdITC TT-Medium"/>
            </a:endParaRPr>
          </a:p>
        </p:txBody>
      </p:sp>
      <p:sp>
        <p:nvSpPr>
          <p:cNvPr id="27" name="TextBox 26"/>
          <p:cNvSpPr txBox="1"/>
          <p:nvPr/>
        </p:nvSpPr>
        <p:spPr>
          <a:xfrm>
            <a:off x="29840847" y="14590495"/>
            <a:ext cx="1359294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Further Improvements</a:t>
            </a:r>
            <a:endParaRPr lang="en-US" dirty="0">
              <a:solidFill>
                <a:srgbClr val="FFFFFF"/>
              </a:solidFill>
              <a:latin typeface="BlairMdITC TT-Medium"/>
              <a:cs typeface="BlairMdITC TT-Medium"/>
            </a:endParaRPr>
          </a:p>
        </p:txBody>
      </p:sp>
      <p:sp>
        <p:nvSpPr>
          <p:cNvPr id="28" name="TextBox 27"/>
          <p:cNvSpPr txBox="1"/>
          <p:nvPr/>
        </p:nvSpPr>
        <p:spPr>
          <a:xfrm>
            <a:off x="32236308" y="22758415"/>
            <a:ext cx="80329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Conclusions</a:t>
            </a:r>
            <a:endParaRPr lang="en-US" dirty="0">
              <a:solidFill>
                <a:srgbClr val="FFFFFF"/>
              </a:solidFill>
              <a:latin typeface="BlairMdITC TT-Medium"/>
              <a:cs typeface="BlairMdITC TT-Medium"/>
            </a:endParaRPr>
          </a:p>
        </p:txBody>
      </p:sp>
      <p:sp>
        <p:nvSpPr>
          <p:cNvPr id="29" name="TextBox 28"/>
          <p:cNvSpPr txBox="1"/>
          <p:nvPr/>
        </p:nvSpPr>
        <p:spPr>
          <a:xfrm>
            <a:off x="4082074" y="23594071"/>
            <a:ext cx="58723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Solution</a:t>
            </a:r>
            <a:endParaRPr lang="en-US" dirty="0">
              <a:solidFill>
                <a:srgbClr val="FFFFFF"/>
              </a:solidFill>
              <a:latin typeface="BlairMdITC TT-Medium"/>
              <a:cs typeface="BlairMdITC TT-Medium"/>
            </a:endParaRPr>
          </a:p>
        </p:txBody>
      </p:sp>
      <p:pic>
        <p:nvPicPr>
          <p:cNvPr id="1026" name="Picture 2" descr="C:\Users\Rishal\Documents\DigitalDash\images\VMS_Logo\VikingMotorspor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8559" y="803637"/>
            <a:ext cx="3757963" cy="300637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5" y="1362432"/>
            <a:ext cx="5114270" cy="168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14874146" y="13798908"/>
            <a:ext cx="7350869" cy="3046940"/>
          </a:xfrm>
          <a:prstGeom prst="rect">
            <a:avLst/>
          </a:prstGeom>
          <a:noFill/>
        </p:spPr>
        <p:txBody>
          <a:bodyPr wrap="square" lIns="91397" tIns="45696" rIns="91397" bIns="45696" rtlCol="0">
            <a:spAutoFit/>
          </a:bodyPr>
          <a:lstStyle/>
          <a:p>
            <a:pPr algn="just"/>
            <a:r>
              <a:rPr lang="en-US" sz="3200" dirty="0"/>
              <a:t>The real estate that the digital dash unit took up on the physical dash needed to be minimal. This requirement dictated two large design choices:</a:t>
            </a:r>
          </a:p>
          <a:p>
            <a:pPr marL="342739" indent="-342739" algn="just">
              <a:buFont typeface="Arial"/>
              <a:buChar char="•"/>
            </a:pPr>
            <a:r>
              <a:rPr lang="en-US" sz="3200" dirty="0"/>
              <a:t>The 3.5” Display Size</a:t>
            </a:r>
          </a:p>
          <a:p>
            <a:pPr marL="342739" indent="-342739" algn="just">
              <a:buFont typeface="Arial"/>
              <a:buChar char="•"/>
            </a:pPr>
            <a:r>
              <a:rPr lang="en-US" sz="3200" dirty="0"/>
              <a:t>The custom PCB to cut down size</a:t>
            </a:r>
          </a:p>
        </p:txBody>
      </p:sp>
      <p:sp>
        <p:nvSpPr>
          <p:cNvPr id="12" name="TextBox 11"/>
          <p:cNvSpPr txBox="1"/>
          <p:nvPr/>
        </p:nvSpPr>
        <p:spPr>
          <a:xfrm>
            <a:off x="30343680" y="15957019"/>
            <a:ext cx="12607718" cy="4031824"/>
          </a:xfrm>
          <a:prstGeom prst="rect">
            <a:avLst/>
          </a:prstGeom>
          <a:noFill/>
        </p:spPr>
        <p:txBody>
          <a:bodyPr wrap="square" lIns="91397" tIns="45696" rIns="91397" bIns="45696" rtlCol="0">
            <a:spAutoFit/>
          </a:bodyPr>
          <a:lstStyle/>
          <a:p>
            <a:pPr marL="342739" indent="-342739">
              <a:buFont typeface="Arial"/>
              <a:buChar char="•"/>
            </a:pPr>
            <a:r>
              <a:rPr lang="en-US" sz="3200" dirty="0"/>
              <a:t>The digital dash could be implemented on the internal combustion car</a:t>
            </a:r>
          </a:p>
          <a:p>
            <a:pPr marL="342739" indent="-342739">
              <a:buFont typeface="Arial"/>
              <a:buChar char="•"/>
            </a:pPr>
            <a:r>
              <a:rPr lang="en-US" sz="3200" dirty="0"/>
              <a:t>Screen size could be maximized to fit the vehicles dash</a:t>
            </a:r>
          </a:p>
          <a:p>
            <a:pPr marL="342739" indent="-342739">
              <a:buFont typeface="Arial"/>
              <a:buChar char="•"/>
            </a:pPr>
            <a:r>
              <a:rPr lang="en-US" sz="3200" dirty="0"/>
              <a:t>The mainboard could be reprinted with the changes made, this would cut down on mod wires, cut traces and test connections</a:t>
            </a:r>
          </a:p>
          <a:p>
            <a:pPr marL="342739" indent="-342739">
              <a:buFont typeface="Arial"/>
              <a:buChar char="•"/>
            </a:pPr>
            <a:r>
              <a:rPr lang="en-US" sz="3200" dirty="0"/>
              <a:t>An improved power supply could be implemented to cut down on power consumption and </a:t>
            </a:r>
            <a:r>
              <a:rPr lang="en-US" sz="3200" dirty="0" err="1"/>
              <a:t>compatability</a:t>
            </a:r>
            <a:r>
              <a:rPr lang="en-US" sz="3200" dirty="0"/>
              <a:t> with a 12V system.</a:t>
            </a:r>
          </a:p>
          <a:p>
            <a:pPr marL="342739" indent="-342739">
              <a:buFont typeface="Arial"/>
              <a:buChar char="•"/>
            </a:pPr>
            <a:r>
              <a:rPr lang="en-US" sz="3200" dirty="0"/>
              <a:t>The enclosure could incorporate a cowl in order to improve readability in direct sunlight</a:t>
            </a:r>
            <a:endParaRPr lang="en-US" sz="3200" dirty="0"/>
          </a:p>
        </p:txBody>
      </p:sp>
      <p:sp>
        <p:nvSpPr>
          <p:cNvPr id="7" name="TextBox 6"/>
          <p:cNvSpPr txBox="1"/>
          <p:nvPr/>
        </p:nvSpPr>
        <p:spPr>
          <a:xfrm>
            <a:off x="15470640" y="12904790"/>
            <a:ext cx="4313328"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Hardware</a:t>
            </a:r>
            <a:endParaRPr lang="en-US" sz="8200" dirty="0">
              <a:solidFill>
                <a:srgbClr val="FFFFFF"/>
              </a:solidFill>
              <a:latin typeface="BlairMdITC TT-Medium"/>
              <a:cs typeface="BlairMdITC TT-Medium"/>
            </a:endParaRPr>
          </a:p>
        </p:txBody>
      </p:sp>
      <p:sp>
        <p:nvSpPr>
          <p:cNvPr id="22" name="TextBox 21"/>
          <p:cNvSpPr txBox="1"/>
          <p:nvPr/>
        </p:nvSpPr>
        <p:spPr>
          <a:xfrm>
            <a:off x="15519411" y="22377403"/>
            <a:ext cx="413841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Software</a:t>
            </a:r>
            <a:endParaRPr lang="en-US" sz="4300" dirty="0">
              <a:solidFill>
                <a:srgbClr val="FFFFFF"/>
              </a:solidFill>
              <a:latin typeface="BlairMdITC TT-Medium"/>
              <a:cs typeface="BlairMdITC TT-Medium"/>
            </a:endParaRPr>
          </a:p>
        </p:txBody>
      </p:sp>
      <p:sp>
        <p:nvSpPr>
          <p:cNvPr id="31" name="TextBox 30"/>
          <p:cNvSpPr txBox="1"/>
          <p:nvPr/>
        </p:nvSpPr>
        <p:spPr>
          <a:xfrm>
            <a:off x="14874134" y="23363547"/>
            <a:ext cx="13970026" cy="2554497"/>
          </a:xfrm>
          <a:prstGeom prst="rect">
            <a:avLst/>
          </a:prstGeom>
          <a:noFill/>
        </p:spPr>
        <p:txBody>
          <a:bodyPr wrap="square" lIns="91397" tIns="45696" rIns="91397" bIns="45696" rtlCol="0">
            <a:spAutoFit/>
          </a:bodyPr>
          <a:lstStyle/>
          <a:p>
            <a:r>
              <a:rPr lang="en-US" sz="3200" dirty="0"/>
              <a:t>The software portion of the digital dash was created using the </a:t>
            </a:r>
            <a:r>
              <a:rPr lang="en-US" sz="3200" dirty="0" err="1"/>
              <a:t>Arduino</a:t>
            </a:r>
            <a:r>
              <a:rPr lang="en-US" sz="3200" dirty="0"/>
              <a:t> IDE. In order to interface with the CAN bus and the 4D systems screen the use of two separate </a:t>
            </a:r>
            <a:r>
              <a:rPr lang="en-US" sz="3200" dirty="0" err="1"/>
              <a:t>Arduino</a:t>
            </a:r>
            <a:r>
              <a:rPr lang="en-US" sz="3200" dirty="0"/>
              <a:t> libraries were used. The software sniffs the CAN bus looking for pertinent CAN messages and scales them to their correct values and sends the data to the screen.</a:t>
            </a:r>
            <a:endParaRPr lang="en-US" sz="3200" dirty="0"/>
          </a:p>
        </p:txBody>
      </p:sp>
      <p:sp>
        <p:nvSpPr>
          <p:cNvPr id="34" name="TextBox 33"/>
          <p:cNvSpPr txBox="1"/>
          <p:nvPr/>
        </p:nvSpPr>
        <p:spPr>
          <a:xfrm>
            <a:off x="15519410" y="25984200"/>
            <a:ext cx="317410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Screen</a:t>
            </a:r>
            <a:endParaRPr lang="en-US" sz="4300" dirty="0">
              <a:solidFill>
                <a:srgbClr val="FFFFFF"/>
              </a:solidFill>
              <a:latin typeface="BlairMdITC TT-Medium"/>
              <a:cs typeface="BlairMdITC TT-Medium"/>
            </a:endParaRPr>
          </a:p>
        </p:txBody>
      </p:sp>
      <p:sp>
        <p:nvSpPr>
          <p:cNvPr id="59" name="TextBox 58"/>
          <p:cNvSpPr txBox="1"/>
          <p:nvPr/>
        </p:nvSpPr>
        <p:spPr>
          <a:xfrm>
            <a:off x="14874141" y="26817948"/>
            <a:ext cx="13589026" cy="3046940"/>
          </a:xfrm>
          <a:prstGeom prst="rect">
            <a:avLst/>
          </a:prstGeom>
          <a:noFill/>
        </p:spPr>
        <p:txBody>
          <a:bodyPr wrap="square" lIns="91397" tIns="45696" rIns="91397" bIns="45696" rtlCol="0">
            <a:spAutoFit/>
          </a:bodyPr>
          <a:lstStyle/>
          <a:p>
            <a:r>
              <a:rPr lang="en-US" sz="3200" dirty="0"/>
              <a:t>The 4D Systems screen came with a useful piece of software to aide the quick creation of GUIs. The screen receives values from the mainboard through a serial connection. The GUI was created to be simple and intuitive. The designed GUI also utilizes the resistive touch capability of the screen in order to flip through a couple different submenus that include further information that a driver might want.</a:t>
            </a:r>
            <a:endParaRPr lang="en-US" sz="3200" dirty="0"/>
          </a:p>
        </p:txBody>
      </p:sp>
      <p:sp>
        <p:nvSpPr>
          <p:cNvPr id="33" name="TextBox 32"/>
          <p:cNvSpPr txBox="1"/>
          <p:nvPr/>
        </p:nvSpPr>
        <p:spPr>
          <a:xfrm>
            <a:off x="6728897" y="15108785"/>
            <a:ext cx="6860117" cy="7478922"/>
          </a:xfrm>
          <a:prstGeom prst="rect">
            <a:avLst/>
          </a:prstGeom>
          <a:noFill/>
        </p:spPr>
        <p:txBody>
          <a:bodyPr wrap="square" lIns="91397" tIns="45696" rIns="91397" bIns="45696" rtlCol="0">
            <a:spAutoFit/>
          </a:bodyPr>
          <a:lstStyle/>
          <a:p>
            <a:pPr algn="just"/>
            <a:r>
              <a:rPr lang="en-US" sz="3200" dirty="0"/>
              <a:t>The increased complexity that high voltage systems </a:t>
            </a:r>
            <a:r>
              <a:rPr lang="en-US" sz="3200" dirty="0"/>
              <a:t>i</a:t>
            </a:r>
            <a:r>
              <a:rPr lang="en-US" sz="3200" dirty="0"/>
              <a:t>ntroduce onto a racecar require increased diagnostics to keep the car running safely. The Viking Motorsports team had previously used a simple bank of LEDs to indicate problems with mission critical systems.  Troubleshooting these problems required the car to be off the track and logged data to be analyzed. With the addition of a digital dash system that reads data in real time from the vehicle control unit the driver could be kept up to date on system functionality either on track or in the pit stop.</a:t>
            </a:r>
            <a:endParaRPr lang="en-US" sz="3200" dirty="0"/>
          </a:p>
        </p:txBody>
      </p:sp>
      <p:sp>
        <p:nvSpPr>
          <p:cNvPr id="32" name="TextBox 31"/>
          <p:cNvSpPr txBox="1"/>
          <p:nvPr/>
        </p:nvSpPr>
        <p:spPr>
          <a:xfrm>
            <a:off x="14874146" y="16756428"/>
            <a:ext cx="7350869" cy="1569612"/>
          </a:xfrm>
          <a:prstGeom prst="rect">
            <a:avLst/>
          </a:prstGeom>
          <a:noFill/>
        </p:spPr>
        <p:txBody>
          <a:bodyPr wrap="square" lIns="91397" tIns="45696" rIns="91397" bIns="45696" rtlCol="0">
            <a:spAutoFit/>
          </a:bodyPr>
          <a:lstStyle/>
          <a:p>
            <a:pPr algn="just"/>
            <a:r>
              <a:rPr lang="en-US" sz="3200" dirty="0"/>
              <a:t>The entire system was first prototyped using an </a:t>
            </a:r>
            <a:r>
              <a:rPr lang="en-US" sz="3200" dirty="0" err="1"/>
              <a:t>Arduino</a:t>
            </a:r>
            <a:r>
              <a:rPr lang="en-US" sz="3200" dirty="0"/>
              <a:t> Due which was slightly too large </a:t>
            </a:r>
            <a:r>
              <a:rPr lang="en-US" sz="3200" dirty="0"/>
              <a:t>for </a:t>
            </a:r>
            <a:r>
              <a:rPr lang="en-US" sz="3200" dirty="0"/>
              <a:t>the solution we had in mind. </a:t>
            </a:r>
            <a:endParaRPr lang="en-US" sz="3200" dirty="0"/>
          </a:p>
        </p:txBody>
      </p:sp>
      <p:sp>
        <p:nvSpPr>
          <p:cNvPr id="35" name="TextBox 34"/>
          <p:cNvSpPr txBox="1"/>
          <p:nvPr/>
        </p:nvSpPr>
        <p:spPr>
          <a:xfrm>
            <a:off x="14874134" y="18156254"/>
            <a:ext cx="5880125" cy="4031824"/>
          </a:xfrm>
          <a:prstGeom prst="rect">
            <a:avLst/>
          </a:prstGeom>
          <a:noFill/>
        </p:spPr>
        <p:txBody>
          <a:bodyPr wrap="square" lIns="91397" tIns="45696" rIns="91397" bIns="45696" rtlCol="0">
            <a:spAutoFit/>
          </a:bodyPr>
          <a:lstStyle/>
          <a:p>
            <a:pPr algn="just"/>
            <a:r>
              <a:rPr lang="en-US" sz="3200" dirty="0"/>
              <a:t>The screen was slightly smaller than the LCD and the </a:t>
            </a:r>
            <a:r>
              <a:rPr lang="en-US" sz="3200" dirty="0" err="1"/>
              <a:t>Arduino</a:t>
            </a:r>
            <a:r>
              <a:rPr lang="en-US" sz="3200" dirty="0"/>
              <a:t> Due </a:t>
            </a:r>
            <a:r>
              <a:rPr lang="en-US" sz="3200" dirty="0"/>
              <a:t>would have </a:t>
            </a:r>
            <a:r>
              <a:rPr lang="en-US" sz="3200" dirty="0"/>
              <a:t>a lot of wires plugging into the screen. We wanted our device to be as plug-and-play as </a:t>
            </a:r>
            <a:r>
              <a:rPr lang="en-US" sz="3200" dirty="0"/>
              <a:t>possible so </a:t>
            </a:r>
            <a:r>
              <a:rPr lang="en-US" sz="3200" dirty="0"/>
              <a:t>we created a custom PCB that would plug directly into the LCD with no “mod wires”</a:t>
            </a:r>
            <a:r>
              <a:rPr lang="en-US" sz="3200" dirty="0"/>
              <a:t>.</a:t>
            </a:r>
            <a:endParaRPr lang="en-US" sz="3200" dirty="0"/>
          </a:p>
        </p:txBody>
      </p:sp>
      <p:grpSp>
        <p:nvGrpSpPr>
          <p:cNvPr id="38" name="Group 37"/>
          <p:cNvGrpSpPr/>
          <p:nvPr/>
        </p:nvGrpSpPr>
        <p:grpSpPr>
          <a:xfrm>
            <a:off x="15019109" y="6466298"/>
            <a:ext cx="13904688" cy="6614712"/>
            <a:chOff x="15019108" y="5653488"/>
            <a:chExt cx="13904686" cy="6614711"/>
          </a:xfrm>
        </p:grpSpPr>
        <p:pic>
          <p:nvPicPr>
            <p:cNvPr id="45" name="Picture 44" descr="electric ca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9108" y="9216959"/>
              <a:ext cx="3819368" cy="2396615"/>
            </a:xfrm>
            <a:prstGeom prst="rect">
              <a:avLst/>
            </a:prstGeom>
          </p:spPr>
        </p:pic>
        <p:sp>
          <p:nvSpPr>
            <p:cNvPr id="46" name="Up Arrow 45"/>
            <p:cNvSpPr/>
            <p:nvPr/>
          </p:nvSpPr>
          <p:spPr>
            <a:xfrm>
              <a:off x="16250005" y="7477204"/>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Alternate Process 46"/>
            <p:cNvSpPr/>
            <p:nvPr/>
          </p:nvSpPr>
          <p:spPr>
            <a:xfrm>
              <a:off x="15019108"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CAN Transceivers</a:t>
              </a:r>
              <a:endParaRPr lang="en-US" sz="3400" dirty="0"/>
            </a:p>
          </p:txBody>
        </p:sp>
        <p:sp>
          <p:nvSpPr>
            <p:cNvPr id="48" name="Up Arrow 47"/>
            <p:cNvSpPr/>
            <p:nvPr/>
          </p:nvSpPr>
          <p:spPr>
            <a:xfrm rot="5400000">
              <a:off x="18692278"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Up Arrow 51"/>
            <p:cNvSpPr/>
            <p:nvPr/>
          </p:nvSpPr>
          <p:spPr>
            <a:xfrm rot="10800000">
              <a:off x="26540514" y="7594120"/>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descr="EV1.JPG"/>
            <p:cNvPicPr>
              <a:picLocks noChangeAspect="1"/>
            </p:cNvPicPr>
            <p:nvPr/>
          </p:nvPicPr>
          <p:blipFill rotWithShape="1">
            <a:blip r:embed="rId7">
              <a:extLst>
                <a:ext uri="{28A0092B-C50C-407E-A947-70E740481C1C}">
                  <a14:useLocalDpi xmlns:a14="http://schemas.microsoft.com/office/drawing/2010/main" val="0"/>
                </a:ext>
              </a:extLst>
            </a:blip>
            <a:srcRect l="34578"/>
            <a:stretch/>
          </p:blipFill>
          <p:spPr>
            <a:xfrm rot="5400000">
              <a:off x="25733373" y="9077779"/>
              <a:ext cx="2972809" cy="3408032"/>
            </a:xfrm>
            <a:prstGeom prst="rect">
              <a:avLst/>
            </a:prstGeom>
          </p:spPr>
        </p:pic>
        <p:sp>
          <p:nvSpPr>
            <p:cNvPr id="55" name="Up Arrow 54"/>
            <p:cNvSpPr/>
            <p:nvPr/>
          </p:nvSpPr>
          <p:spPr>
            <a:xfrm rot="5400000">
              <a:off x="23911912"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lternate Process 56"/>
            <p:cNvSpPr/>
            <p:nvPr/>
          </p:nvSpPr>
          <p:spPr>
            <a:xfrm>
              <a:off x="20244722"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Microprocessor</a:t>
              </a:r>
            </a:p>
          </p:txBody>
        </p:sp>
        <p:sp>
          <p:nvSpPr>
            <p:cNvPr id="58" name="Alternate Process 57"/>
            <p:cNvSpPr/>
            <p:nvPr/>
          </p:nvSpPr>
          <p:spPr>
            <a:xfrm>
              <a:off x="25464701" y="5722645"/>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Screen</a:t>
              </a:r>
            </a:p>
          </p:txBody>
        </p:sp>
      </p:grpSp>
      <p:sp>
        <p:nvSpPr>
          <p:cNvPr id="36" name="TextBox 35"/>
          <p:cNvSpPr txBox="1"/>
          <p:nvPr/>
        </p:nvSpPr>
        <p:spPr>
          <a:xfrm>
            <a:off x="30077058" y="6311661"/>
            <a:ext cx="12874339" cy="584727"/>
          </a:xfrm>
          <a:prstGeom prst="rect">
            <a:avLst/>
          </a:prstGeom>
          <a:noFill/>
        </p:spPr>
        <p:txBody>
          <a:bodyPr wrap="square" lIns="91397" tIns="45696" rIns="91397" bIns="45696" rtlCol="0">
            <a:spAutoFit/>
          </a:bodyPr>
          <a:lstStyle/>
          <a:p>
            <a:r>
              <a:rPr lang="en-US" sz="3200" dirty="0" smtClean="0"/>
              <a:t>Placeholder crap</a:t>
            </a:r>
            <a:endParaRPr lang="en-US" sz="3200" dirty="0" smtClean="0"/>
          </a:p>
        </p:txBody>
      </p:sp>
      <p:sp>
        <p:nvSpPr>
          <p:cNvPr id="37" name="TextBox 36"/>
          <p:cNvSpPr txBox="1"/>
          <p:nvPr/>
        </p:nvSpPr>
        <p:spPr>
          <a:xfrm>
            <a:off x="30077057" y="23762827"/>
            <a:ext cx="12607719" cy="3046940"/>
          </a:xfrm>
          <a:prstGeom prst="rect">
            <a:avLst/>
          </a:prstGeom>
          <a:noFill/>
        </p:spPr>
        <p:txBody>
          <a:bodyPr wrap="square" lIns="91397" tIns="45696" rIns="91397" bIns="45696" rtlCol="0">
            <a:spAutoFit/>
          </a:bodyPr>
          <a:lstStyle/>
          <a:p>
            <a:r>
              <a:rPr lang="en-US" sz="3200" dirty="0"/>
              <a:t>The digital dash performs as designed under the operation of the demo </a:t>
            </a:r>
            <a:r>
              <a:rPr lang="en-US" sz="3200" dirty="0" smtClean="0"/>
              <a:t>unit that </a:t>
            </a:r>
            <a:r>
              <a:rPr lang="en-US" sz="3200" dirty="0"/>
              <a:t>was created. </a:t>
            </a:r>
            <a:r>
              <a:rPr lang="en-US" sz="3200" dirty="0"/>
              <a:t>The potentiometers send analog inputs to the </a:t>
            </a:r>
            <a:r>
              <a:rPr lang="en-US" sz="3200" dirty="0" err="1"/>
              <a:t>eVCU</a:t>
            </a:r>
            <a:r>
              <a:rPr lang="en-US" sz="3200" dirty="0"/>
              <a:t> to simulate values that the car would get from different components on the vehicle. The </a:t>
            </a:r>
            <a:r>
              <a:rPr lang="en-US" sz="3200" dirty="0" err="1"/>
              <a:t>eVCU</a:t>
            </a:r>
            <a:r>
              <a:rPr lang="en-US" sz="3200" dirty="0"/>
              <a:t> then translates these values into CAN messages and sends them to the digital dash.</a:t>
            </a:r>
          </a:p>
          <a:p>
            <a:endParaRPr lang="en-US" sz="3200" dirty="0"/>
          </a:p>
        </p:txBody>
      </p:sp>
      <p:sp>
        <p:nvSpPr>
          <p:cNvPr id="4" name="TextBox 3"/>
          <p:cNvSpPr txBox="1"/>
          <p:nvPr/>
        </p:nvSpPr>
        <p:spPr>
          <a:xfrm>
            <a:off x="29840846" y="30886399"/>
            <a:ext cx="12538109" cy="1569662"/>
          </a:xfrm>
          <a:prstGeom prst="rect">
            <a:avLst/>
          </a:prstGeom>
          <a:noFill/>
        </p:spPr>
        <p:txBody>
          <a:bodyPr wrap="none" lIns="91397" tIns="45696" rIns="91397" bIns="45696" rtlCol="0">
            <a:spAutoFit/>
          </a:bodyPr>
          <a:lstStyle/>
          <a:p>
            <a:pPr algn="ctr"/>
            <a:r>
              <a:rPr lang="en-US" sz="4800" dirty="0">
                <a:latin typeface="BlairMdITC TT-Medium"/>
                <a:cs typeface="BlairMdITC TT-Medium"/>
              </a:rPr>
              <a:t>Acknowledgements</a:t>
            </a:r>
          </a:p>
          <a:p>
            <a:pPr algn="ctr"/>
            <a:r>
              <a:rPr lang="en-US" sz="4800" dirty="0">
                <a:cs typeface="BlairMdITC TT-Medium"/>
              </a:rPr>
              <a:t>Special thanks to Quinn Sullivan for being the guy </a:t>
            </a:r>
            <a:endParaRPr lang="en-US" sz="4800" dirty="0">
              <a:cs typeface="BlairMdITC TT-Medium"/>
            </a:endParaRPr>
          </a:p>
        </p:txBody>
      </p:sp>
      <p:pic>
        <p:nvPicPr>
          <p:cNvPr id="39" name="Picture 38" descr="haltech.tif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4893" y="6090867"/>
            <a:ext cx="3925498" cy="3303758"/>
          </a:xfrm>
          <a:prstGeom prst="rect">
            <a:avLst/>
          </a:prstGeom>
        </p:spPr>
      </p:pic>
      <p:pic>
        <p:nvPicPr>
          <p:cNvPr id="40" name="Picture 39" descr="ob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1495" y="9394615"/>
            <a:ext cx="3413534" cy="3413534"/>
          </a:xfrm>
          <a:prstGeom prst="rect">
            <a:avLst/>
          </a:prstGeom>
        </p:spPr>
      </p:pic>
      <p:pic>
        <p:nvPicPr>
          <p:cNvPr id="42" name="Picture 41" descr="arduino.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61530" y="18873826"/>
            <a:ext cx="7844904" cy="3992549"/>
          </a:xfrm>
          <a:prstGeom prst="rect">
            <a:avLst/>
          </a:prstGeom>
        </p:spPr>
      </p:pic>
      <p:pic>
        <p:nvPicPr>
          <p:cNvPr id="3" name="Picture 2" descr="demounit.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68171" y="26359018"/>
            <a:ext cx="6534077" cy="3675418"/>
          </a:xfrm>
          <a:prstGeom prst="rect">
            <a:avLst/>
          </a:prstGeom>
        </p:spPr>
      </p:pic>
      <p:sp>
        <p:nvSpPr>
          <p:cNvPr id="10" name="TextBox 9"/>
          <p:cNvSpPr txBox="1"/>
          <p:nvPr/>
        </p:nvSpPr>
        <p:spPr>
          <a:xfrm>
            <a:off x="30077057" y="27319284"/>
            <a:ext cx="5591116" cy="2554497"/>
          </a:xfrm>
          <a:prstGeom prst="rect">
            <a:avLst/>
          </a:prstGeom>
          <a:noFill/>
        </p:spPr>
        <p:txBody>
          <a:bodyPr wrap="square" lIns="91397" tIns="45696" rIns="91397" bIns="45696" rtlCol="0">
            <a:spAutoFit/>
          </a:bodyPr>
          <a:lstStyle/>
          <a:p>
            <a:pPr algn="just"/>
            <a:r>
              <a:rPr lang="en-US" sz="3200" dirty="0"/>
              <a:t>Due to circumstances outside our control the digital dash has not been tested on the electric vehicle itself.</a:t>
            </a:r>
          </a:p>
          <a:p>
            <a:endParaRPr lang="en-US" sz="3200" dirty="0"/>
          </a:p>
        </p:txBody>
      </p:sp>
      <p:pic>
        <p:nvPicPr>
          <p:cNvPr id="24" name="Picture 23" descr="custom.tif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555200" y="14213006"/>
            <a:ext cx="6503696" cy="4260833"/>
          </a:xfrm>
          <a:prstGeom prst="rect">
            <a:avLst/>
          </a:prstGeom>
        </p:spPr>
      </p:pic>
      <p:sp>
        <p:nvSpPr>
          <p:cNvPr id="30" name="Rounded Rectangle 29"/>
          <p:cNvSpPr/>
          <p:nvPr/>
        </p:nvSpPr>
        <p:spPr>
          <a:xfrm>
            <a:off x="27465867" y="15812541"/>
            <a:ext cx="1202266" cy="2184502"/>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Rounded Rectangle 88"/>
          <p:cNvSpPr/>
          <p:nvPr/>
        </p:nvSpPr>
        <p:spPr>
          <a:xfrm>
            <a:off x="22944668" y="16495795"/>
            <a:ext cx="2252132" cy="1653648"/>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Rounded Rectangle 89"/>
          <p:cNvSpPr/>
          <p:nvPr/>
        </p:nvSpPr>
        <p:spPr>
          <a:xfrm>
            <a:off x="26720800" y="14422349"/>
            <a:ext cx="1947333" cy="1309877"/>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26699319" y="13788234"/>
            <a:ext cx="2046754" cy="584776"/>
          </a:xfrm>
          <a:prstGeom prst="rect">
            <a:avLst/>
          </a:prstGeom>
          <a:noFill/>
        </p:spPr>
        <p:txBody>
          <a:bodyPr wrap="none" rtlCol="0">
            <a:spAutoFit/>
          </a:bodyPr>
          <a:lstStyle/>
          <a:p>
            <a:r>
              <a:rPr lang="en-US" sz="3200" dirty="0" smtClean="0">
                <a:solidFill>
                  <a:schemeClr val="bg1"/>
                </a:solidFill>
              </a:rPr>
              <a:t>CAN Inputs</a:t>
            </a:r>
            <a:endParaRPr lang="en-US" sz="3200" dirty="0">
              <a:solidFill>
                <a:schemeClr val="bg1"/>
              </a:solidFill>
            </a:endParaRPr>
          </a:p>
        </p:txBody>
      </p:sp>
      <p:pic>
        <p:nvPicPr>
          <p:cNvPr id="91" name="Picture 90"/>
          <p:cNvPicPr>
            <a:picLocks noChangeAspect="1"/>
          </p:cNvPicPr>
          <p:nvPr/>
        </p:nvPicPr>
        <p:blipFill rotWithShape="1">
          <a:blip r:embed="rId13"/>
          <a:srcRect l="3005" t="15635" r="25716" b="20317"/>
          <a:stretch/>
        </p:blipFill>
        <p:spPr>
          <a:xfrm>
            <a:off x="19492273" y="9343389"/>
            <a:ext cx="5465484" cy="3507887"/>
          </a:xfrm>
          <a:prstGeom prst="rect">
            <a:avLst/>
          </a:prstGeom>
        </p:spPr>
      </p:pic>
      <p:sp>
        <p:nvSpPr>
          <p:cNvPr id="43" name="TextBox 42"/>
          <p:cNvSpPr txBox="1"/>
          <p:nvPr/>
        </p:nvSpPr>
        <p:spPr>
          <a:xfrm>
            <a:off x="23136167" y="13224352"/>
            <a:ext cx="2106065" cy="1077218"/>
          </a:xfrm>
          <a:prstGeom prst="rect">
            <a:avLst/>
          </a:prstGeom>
          <a:noFill/>
        </p:spPr>
        <p:txBody>
          <a:bodyPr wrap="none" rtlCol="0">
            <a:spAutoFit/>
          </a:bodyPr>
          <a:lstStyle/>
          <a:p>
            <a:pPr algn="ctr"/>
            <a:r>
              <a:rPr lang="en-US" sz="3200" dirty="0" smtClean="0">
                <a:solidFill>
                  <a:srgbClr val="FFFFFF"/>
                </a:solidFill>
              </a:rPr>
              <a:t>LCD Mating</a:t>
            </a:r>
          </a:p>
          <a:p>
            <a:pPr algn="ctr"/>
            <a:r>
              <a:rPr lang="en-US" sz="3200" dirty="0" smtClean="0">
                <a:solidFill>
                  <a:srgbClr val="FFFFFF"/>
                </a:solidFill>
              </a:rPr>
              <a:t>Header</a:t>
            </a:r>
            <a:endParaRPr lang="en-US" sz="3200" dirty="0">
              <a:solidFill>
                <a:srgbClr val="FFFFFF"/>
              </a:solidFill>
            </a:endParaRPr>
          </a:p>
        </p:txBody>
      </p:sp>
      <p:sp>
        <p:nvSpPr>
          <p:cNvPr id="93" name="TextBox 92"/>
          <p:cNvSpPr txBox="1"/>
          <p:nvPr/>
        </p:nvSpPr>
        <p:spPr>
          <a:xfrm>
            <a:off x="22225015" y="18060461"/>
            <a:ext cx="4147190" cy="584776"/>
          </a:xfrm>
          <a:prstGeom prst="rect">
            <a:avLst/>
          </a:prstGeom>
          <a:noFill/>
        </p:spPr>
        <p:txBody>
          <a:bodyPr wrap="square" rtlCol="0">
            <a:spAutoFit/>
          </a:bodyPr>
          <a:lstStyle/>
          <a:p>
            <a:pPr algn="ctr"/>
            <a:r>
              <a:rPr lang="en-US" sz="3200" dirty="0" smtClean="0">
                <a:solidFill>
                  <a:srgbClr val="FFFFFF"/>
                </a:solidFill>
              </a:rPr>
              <a:t>Programming Circuit</a:t>
            </a:r>
            <a:endParaRPr lang="en-US" sz="3200" dirty="0">
              <a:solidFill>
                <a:srgbClr val="FFFFFF"/>
              </a:solidFill>
            </a:endParaRPr>
          </a:p>
        </p:txBody>
      </p:sp>
      <p:sp>
        <p:nvSpPr>
          <p:cNvPr id="94" name="TextBox 93"/>
          <p:cNvSpPr txBox="1"/>
          <p:nvPr/>
        </p:nvSpPr>
        <p:spPr>
          <a:xfrm>
            <a:off x="26915036" y="17997043"/>
            <a:ext cx="2419843" cy="584776"/>
          </a:xfrm>
          <a:prstGeom prst="rect">
            <a:avLst/>
          </a:prstGeom>
          <a:noFill/>
        </p:spPr>
        <p:txBody>
          <a:bodyPr wrap="square" rtlCol="0">
            <a:spAutoFit/>
          </a:bodyPr>
          <a:lstStyle/>
          <a:p>
            <a:pPr algn="ctr"/>
            <a:r>
              <a:rPr lang="en-US" sz="3200" dirty="0" smtClean="0">
                <a:solidFill>
                  <a:srgbClr val="FFFFFF"/>
                </a:solidFill>
              </a:rPr>
              <a:t>12V Supply</a:t>
            </a:r>
            <a:endParaRPr lang="en-US" sz="3200" dirty="0">
              <a:solidFill>
                <a:srgbClr val="FFFFFF"/>
              </a:solidFill>
            </a:endParaRPr>
          </a:p>
        </p:txBody>
      </p:sp>
      <p:cxnSp>
        <p:nvCxnSpPr>
          <p:cNvPr id="50" name="Straight Arrow Connector 49"/>
          <p:cNvCxnSpPr>
            <a:stCxn id="43" idx="2"/>
          </p:cNvCxnSpPr>
          <p:nvPr/>
        </p:nvCxnSpPr>
        <p:spPr>
          <a:xfrm>
            <a:off x="24189200" y="14301570"/>
            <a:ext cx="0" cy="430430"/>
          </a:xfrm>
          <a:prstGeom prst="straightConnector1">
            <a:avLst/>
          </a:prstGeom>
          <a:ln w="5715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95" name="Picture 94" descr="screen.tif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015" y="18326040"/>
            <a:ext cx="5617686" cy="4499473"/>
          </a:xfrm>
          <a:prstGeom prst="rect">
            <a:avLst/>
          </a:prstGeom>
        </p:spPr>
      </p:pic>
    </p:spTree>
    <p:extLst>
      <p:ext uri="{BB962C8B-B14F-4D97-AF65-F5344CB8AC3E}">
        <p14:creationId xmlns:p14="http://schemas.microsoft.com/office/powerpoint/2010/main" val="3420784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oster3.tif"/>
          <p:cNvPicPr>
            <a:picLocks noChangeAspect="1"/>
          </p:cNvPicPr>
          <p:nvPr/>
        </p:nvPicPr>
        <p:blipFill rotWithShape="1">
          <a:blip r:embed="rId2">
            <a:extLst>
              <a:ext uri="{28A0092B-C50C-407E-A947-70E740481C1C}">
                <a14:useLocalDpi xmlns:a14="http://schemas.microsoft.com/office/drawing/2010/main" val="0"/>
              </a:ext>
            </a:extLst>
          </a:blip>
          <a:srcRect l="19534" r="22625" b="6919"/>
          <a:stretch/>
        </p:blipFill>
        <p:spPr>
          <a:xfrm>
            <a:off x="1372510" y="10215185"/>
            <a:ext cx="20028187" cy="18129826"/>
          </a:xfrm>
          <a:prstGeom prst="rect">
            <a:avLst/>
          </a:prstGeom>
        </p:spPr>
      </p:pic>
      <p:pic>
        <p:nvPicPr>
          <p:cNvPr id="10" name="Picture 9" descr="Poster1.tif"/>
          <p:cNvPicPr>
            <a:picLocks noChangeAspect="1"/>
          </p:cNvPicPr>
          <p:nvPr/>
        </p:nvPicPr>
        <p:blipFill rotWithShape="1">
          <a:blip r:embed="rId3">
            <a:extLst>
              <a:ext uri="{28A0092B-C50C-407E-A947-70E740481C1C}">
                <a14:useLocalDpi xmlns:a14="http://schemas.microsoft.com/office/drawing/2010/main" val="0"/>
              </a:ext>
            </a:extLst>
          </a:blip>
          <a:srcRect l="16635" r="20183" b="9903"/>
          <a:stretch/>
        </p:blipFill>
        <p:spPr>
          <a:xfrm>
            <a:off x="20095171" y="1471620"/>
            <a:ext cx="20162150" cy="16172347"/>
          </a:xfrm>
          <a:prstGeom prst="rect">
            <a:avLst/>
          </a:prstGeom>
        </p:spPr>
      </p:pic>
    </p:spTree>
    <p:extLst>
      <p:ext uri="{BB962C8B-B14F-4D97-AF65-F5344CB8AC3E}">
        <p14:creationId xmlns:p14="http://schemas.microsoft.com/office/powerpoint/2010/main" val="1875785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65748" y="953306"/>
            <a:ext cx="38900306" cy="27664580"/>
            <a:chOff x="3365748" y="953306"/>
            <a:chExt cx="38900306" cy="27664580"/>
          </a:xfrm>
        </p:grpSpPr>
        <p:pic>
          <p:nvPicPr>
            <p:cNvPr id="7" name="Picture 6" descr="Poster2.tif"/>
            <p:cNvPicPr>
              <a:picLocks noChangeAspect="1"/>
            </p:cNvPicPr>
            <p:nvPr/>
          </p:nvPicPr>
          <p:blipFill rotWithShape="1">
            <a:blip r:embed="rId2">
              <a:extLst>
                <a:ext uri="{28A0092B-C50C-407E-A947-70E740481C1C}">
                  <a14:useLocalDpi xmlns:a14="http://schemas.microsoft.com/office/drawing/2010/main" val="0"/>
                </a:ext>
              </a:extLst>
            </a:blip>
            <a:srcRect l="15414" t="10591" r="16978" b="10717"/>
            <a:stretch/>
          </p:blipFill>
          <p:spPr>
            <a:xfrm>
              <a:off x="3365748" y="3594278"/>
              <a:ext cx="36104328" cy="23637898"/>
            </a:xfrm>
            <a:prstGeom prst="rect">
              <a:avLst/>
            </a:prstGeom>
          </p:spPr>
        </p:pic>
        <p:sp>
          <p:nvSpPr>
            <p:cNvPr id="8" name="Rounded Rectangle 7"/>
            <p:cNvSpPr/>
            <p:nvPr/>
          </p:nvSpPr>
          <p:spPr>
            <a:xfrm>
              <a:off x="5090779" y="15743220"/>
              <a:ext cx="13044989" cy="8414299"/>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lIns="438912" tIns="219456" rIns="438912" bIns="219456" rtlCol="0" anchor="ctr"/>
            <a:lstStyle/>
            <a:p>
              <a:pPr algn="ctr"/>
              <a:endParaRPr lang="en-US"/>
            </a:p>
          </p:txBody>
        </p:sp>
        <p:sp>
          <p:nvSpPr>
            <p:cNvPr id="9" name="Rounded Rectangle 8"/>
            <p:cNvSpPr/>
            <p:nvPr/>
          </p:nvSpPr>
          <p:spPr>
            <a:xfrm>
              <a:off x="31425502" y="12777221"/>
              <a:ext cx="5589413" cy="11380301"/>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lIns="438912" tIns="219456" rIns="438912" bIns="219456" rtlCol="0" anchor="ctr"/>
            <a:lstStyle/>
            <a:p>
              <a:pPr algn="ctr"/>
              <a:endParaRPr lang="en-US"/>
            </a:p>
          </p:txBody>
        </p:sp>
        <p:sp>
          <p:nvSpPr>
            <p:cNvPr id="10" name="Rounded Rectangle 9"/>
            <p:cNvSpPr/>
            <p:nvPr/>
          </p:nvSpPr>
          <p:spPr>
            <a:xfrm>
              <a:off x="30431237" y="5120645"/>
              <a:ext cx="6193536" cy="7120128"/>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lIns="438912" tIns="219456" rIns="438912" bIns="219456" rtlCol="0" anchor="ctr"/>
            <a:lstStyle/>
            <a:p>
              <a:pPr algn="ctr"/>
              <a:endParaRPr lang="en-US"/>
            </a:p>
          </p:txBody>
        </p:sp>
        <p:sp>
          <p:nvSpPr>
            <p:cNvPr id="12" name="TextBox 11"/>
            <p:cNvSpPr txBox="1"/>
            <p:nvPr/>
          </p:nvSpPr>
          <p:spPr>
            <a:xfrm>
              <a:off x="22536593" y="1121666"/>
              <a:ext cx="10124837" cy="3102389"/>
            </a:xfrm>
            <a:prstGeom prst="rect">
              <a:avLst/>
            </a:prstGeom>
            <a:noFill/>
          </p:spPr>
          <p:txBody>
            <a:bodyPr wrap="square" lIns="438912" tIns="219456" rIns="438912" bIns="219456" rtlCol="0">
              <a:spAutoFit/>
            </a:bodyPr>
            <a:lstStyle/>
            <a:p>
              <a:r>
                <a:rPr lang="en-US" dirty="0" smtClean="0">
                  <a:solidFill>
                    <a:srgbClr val="FF0000"/>
                  </a:solidFill>
                </a:rPr>
                <a:t>CAN Network</a:t>
              </a:r>
            </a:p>
            <a:p>
              <a:r>
                <a:rPr lang="en-US" dirty="0" smtClean="0">
                  <a:solidFill>
                    <a:srgbClr val="FF0000"/>
                  </a:solidFill>
                </a:rPr>
                <a:t>- 2 input lines</a:t>
              </a:r>
              <a:endParaRPr lang="en-US" dirty="0">
                <a:solidFill>
                  <a:srgbClr val="FF0000"/>
                </a:solidFill>
              </a:endParaRPr>
            </a:p>
          </p:txBody>
        </p:sp>
        <p:sp>
          <p:nvSpPr>
            <p:cNvPr id="13" name="TextBox 12"/>
            <p:cNvSpPr txBox="1"/>
            <p:nvPr/>
          </p:nvSpPr>
          <p:spPr>
            <a:xfrm>
              <a:off x="35724672" y="25515497"/>
              <a:ext cx="6541382" cy="3102389"/>
            </a:xfrm>
            <a:prstGeom prst="rect">
              <a:avLst/>
            </a:prstGeom>
            <a:noFill/>
          </p:spPr>
          <p:txBody>
            <a:bodyPr wrap="square" lIns="438912" tIns="219456" rIns="438912" bIns="219456" rtlCol="0">
              <a:spAutoFit/>
            </a:bodyPr>
            <a:lstStyle/>
            <a:p>
              <a:r>
                <a:rPr lang="en-US" dirty="0" smtClean="0">
                  <a:solidFill>
                    <a:srgbClr val="FF0000"/>
                  </a:solidFill>
                </a:rPr>
                <a:t> 12V in</a:t>
              </a:r>
            </a:p>
            <a:p>
              <a:r>
                <a:rPr lang="en-US" dirty="0" smtClean="0">
                  <a:solidFill>
                    <a:srgbClr val="FF0000"/>
                  </a:solidFill>
                </a:rPr>
                <a:t>Regulator </a:t>
              </a:r>
              <a:endParaRPr lang="en-US" dirty="0">
                <a:solidFill>
                  <a:srgbClr val="FF0000"/>
                </a:solidFill>
              </a:endParaRPr>
            </a:p>
          </p:txBody>
        </p:sp>
        <p:sp>
          <p:nvSpPr>
            <p:cNvPr id="14" name="TextBox 13"/>
            <p:cNvSpPr txBox="1"/>
            <p:nvPr/>
          </p:nvSpPr>
          <p:spPr>
            <a:xfrm>
              <a:off x="3365748" y="25680979"/>
              <a:ext cx="10124837" cy="1772794"/>
            </a:xfrm>
            <a:prstGeom prst="rect">
              <a:avLst/>
            </a:prstGeom>
            <a:noFill/>
          </p:spPr>
          <p:txBody>
            <a:bodyPr wrap="square" lIns="438912" tIns="219456" rIns="438912" bIns="219456" rtlCol="0">
              <a:spAutoFit/>
            </a:bodyPr>
            <a:lstStyle/>
            <a:p>
              <a:r>
                <a:rPr lang="en-US" dirty="0" smtClean="0">
                  <a:solidFill>
                    <a:srgbClr val="FF0000"/>
                  </a:solidFill>
                </a:rPr>
                <a:t>USB Programming </a:t>
              </a:r>
              <a:endParaRPr lang="en-US" dirty="0">
                <a:solidFill>
                  <a:srgbClr val="FF0000"/>
                </a:solidFill>
              </a:endParaRPr>
            </a:p>
          </p:txBody>
        </p:sp>
        <p:sp>
          <p:nvSpPr>
            <p:cNvPr id="15" name="TextBox 14"/>
            <p:cNvSpPr txBox="1"/>
            <p:nvPr/>
          </p:nvSpPr>
          <p:spPr>
            <a:xfrm>
              <a:off x="18135770" y="25515497"/>
              <a:ext cx="10124837" cy="3102389"/>
            </a:xfrm>
            <a:prstGeom prst="rect">
              <a:avLst/>
            </a:prstGeom>
            <a:noFill/>
          </p:spPr>
          <p:txBody>
            <a:bodyPr wrap="square" lIns="438912" tIns="219456" rIns="438912" bIns="219456" rtlCol="0">
              <a:spAutoFit/>
            </a:bodyPr>
            <a:lstStyle/>
            <a:p>
              <a:r>
                <a:rPr lang="en-US" dirty="0" smtClean="0">
                  <a:solidFill>
                    <a:srgbClr val="FF0000"/>
                  </a:solidFill>
                </a:rPr>
                <a:t>Optional DAC, and ADC pin outs</a:t>
              </a:r>
            </a:p>
          </p:txBody>
        </p:sp>
        <p:sp>
          <p:nvSpPr>
            <p:cNvPr id="16" name="TextBox 15"/>
            <p:cNvSpPr txBox="1"/>
            <p:nvPr/>
          </p:nvSpPr>
          <p:spPr>
            <a:xfrm>
              <a:off x="8428164" y="953306"/>
              <a:ext cx="10124837" cy="3102389"/>
            </a:xfrm>
            <a:prstGeom prst="rect">
              <a:avLst/>
            </a:prstGeom>
            <a:noFill/>
          </p:spPr>
          <p:txBody>
            <a:bodyPr wrap="square" lIns="438912" tIns="219456" rIns="438912" bIns="219456" rtlCol="0">
              <a:spAutoFit/>
            </a:bodyPr>
            <a:lstStyle/>
            <a:p>
              <a:r>
                <a:rPr lang="en-US" dirty="0" smtClean="0">
                  <a:solidFill>
                    <a:srgbClr val="FF0000"/>
                  </a:solidFill>
                </a:rPr>
                <a:t>LCD Display mating </a:t>
              </a:r>
            </a:p>
            <a:p>
              <a:r>
                <a:rPr lang="en-US" dirty="0" smtClean="0">
                  <a:solidFill>
                    <a:srgbClr val="FF0000"/>
                  </a:solidFill>
                </a:rPr>
                <a:t>header</a:t>
              </a:r>
            </a:p>
          </p:txBody>
        </p:sp>
        <p:cxnSp>
          <p:nvCxnSpPr>
            <p:cNvPr id="18" name="Straight Arrow Connector 17"/>
            <p:cNvCxnSpPr>
              <a:stCxn id="14" idx="0"/>
            </p:cNvCxnSpPr>
            <p:nvPr/>
          </p:nvCxnSpPr>
          <p:spPr>
            <a:xfrm flipV="1">
              <a:off x="8428169" y="21842129"/>
              <a:ext cx="1900834" cy="383885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22536593" y="24157519"/>
              <a:ext cx="492005" cy="191942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35724672" y="20769775"/>
              <a:ext cx="2794982" cy="491121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12997786" y="3594283"/>
              <a:ext cx="0" cy="24447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9688828" y="3047741"/>
              <a:ext cx="3555883" cy="36121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6471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l="3005" t="15635" r="25716" b="20317"/>
          <a:stretch/>
        </p:blipFill>
        <p:spPr>
          <a:xfrm>
            <a:off x="5644263" y="4910251"/>
            <a:ext cx="30337939" cy="19471661"/>
          </a:xfrm>
          <a:prstGeom prst="rect">
            <a:avLst/>
          </a:prstGeom>
        </p:spPr>
      </p:pic>
    </p:spTree>
    <p:extLst>
      <p:ext uri="{BB962C8B-B14F-4D97-AF65-F5344CB8AC3E}">
        <p14:creationId xmlns:p14="http://schemas.microsoft.com/office/powerpoint/2010/main" val="2852781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488</TotalTime>
  <Words>1058</Words>
  <Application>Microsoft Macintosh PowerPoint</Application>
  <PresentationFormat>Custom</PresentationFormat>
  <Paragraphs>56</Paragraphs>
  <Slides>4</Slides>
  <Notes>1</Notes>
  <HiddenSlides>0</HiddenSlides>
  <MMClips>0</MMClips>
  <ScaleCrop>false</ScaleCrop>
  <HeadingPairs>
    <vt:vector size="4" baseType="variant">
      <vt:variant>
        <vt:lpstr>Theme</vt:lpstr>
      </vt:variant>
      <vt:variant>
        <vt:i4>1</vt:i4>
      </vt:variant>
      <vt:variant>
        <vt:lpstr>Slide Titles</vt:lpstr>
      </vt:variant>
      <vt:variant>
        <vt:i4>4</vt:i4>
      </vt:variant>
    </vt:vector>
  </HeadingPairs>
  <TitlesOfParts>
    <vt:vector size="5" baseType="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Erickson</dc:creator>
  <cp:lastModifiedBy>Noah Erickson</cp:lastModifiedBy>
  <cp:revision>49</cp:revision>
  <cp:lastPrinted>2015-04-21T22:33:38Z</cp:lastPrinted>
  <dcterms:created xsi:type="dcterms:W3CDTF">2015-04-21T22:16:00Z</dcterms:created>
  <dcterms:modified xsi:type="dcterms:W3CDTF">2015-05-23T01:00:11Z</dcterms:modified>
</cp:coreProperties>
</file>